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Montserrat SemiBold"/>
      <p:regular r:id="rId40"/>
      <p:bold r:id="rId41"/>
      <p:italic r:id="rId42"/>
      <p:boldItalic r:id="rId43"/>
    </p:embeddedFont>
    <p:embeddedFont>
      <p:font typeface="Montserrat Medium"/>
      <p:regular r:id="rId44"/>
      <p:bold r:id="rId45"/>
      <p:italic r:id="rId46"/>
      <p:boldItalic r:id="rId47"/>
    </p:embeddedFont>
    <p:embeddedFont>
      <p:font typeface="Montserrat Light"/>
      <p:regular r:id="rId48"/>
      <p:bold r:id="rId49"/>
      <p:italic r:id="rId50"/>
      <p:boldItalic r:id="rId51"/>
    </p:embeddedFont>
    <p:embeddedFont>
      <p:font typeface="Montserrat ExtraBold"/>
      <p:bold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MontserratMedium-regular.fntdata"/><Relationship Id="rId43" Type="http://schemas.openxmlformats.org/officeDocument/2006/relationships/font" Target="fonts/MontserratSemiBold-boldItalic.fntdata"/><Relationship Id="rId46" Type="http://schemas.openxmlformats.org/officeDocument/2006/relationships/font" Target="fonts/MontserratMedium-italic.fntdata"/><Relationship Id="rId45" Type="http://schemas.openxmlformats.org/officeDocument/2006/relationships/font" Target="fonts/Montserrat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Light-regular.fntdata"/><Relationship Id="rId47" Type="http://schemas.openxmlformats.org/officeDocument/2006/relationships/font" Target="fonts/MontserratMedium-boldItalic.fntdata"/><Relationship Id="rId49" Type="http://schemas.openxmlformats.org/officeDocument/2006/relationships/font" Target="fonts/Montserrat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Light-boldItalic.fntdata"/><Relationship Id="rId50" Type="http://schemas.openxmlformats.org/officeDocument/2006/relationships/font" Target="fonts/MontserratLight-italic.fntdata"/><Relationship Id="rId53" Type="http://schemas.openxmlformats.org/officeDocument/2006/relationships/font" Target="fonts/MontserratExtraBold-boldItalic.fntdata"/><Relationship Id="rId52" Type="http://schemas.openxmlformats.org/officeDocument/2006/relationships/font" Target="fonts/MontserratExtra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201deb487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201deb487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01deb4878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201deb4878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01deb4878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01deb4878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01deb4878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201deb4878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01deb4878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01deb4878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201deb4878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201deb4878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201deb487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201deb487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01deb487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201deb487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0071acd7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0071acd7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20071acd7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20071acd7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20071acd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20071acd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0071acd7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0071acd7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20071acd7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20071acd7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a4997bd5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a4997bd5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4997bd52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4997bd52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4997bd52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4997bd5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4997bd52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4997bd52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4997bd52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4997bd52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4997bd52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4997bd52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4997bd52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4997bd52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4997bd52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4997bd52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20071acd7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0071acd7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4997bd52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a4997bd52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4997bd52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4997bd52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0071acd7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20071acd7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4997bd52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a4997bd52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20071acd7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20071acd7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20071acd7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20071acd7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20071acd7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20071acd7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20071acd7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20071acd7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01deb4878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201deb487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0071acd7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0071acd7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01deb487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01deb487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6.jpg"/><Relationship Id="rId5" Type="http://schemas.openxmlformats.org/officeDocument/2006/relationships/image" Target="../media/image4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39.png"/><Relationship Id="rId5"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40.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36.png"/><Relationship Id="rId5"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Index of /news/newspoints/brand-logos" id="54" name="Google Shape;54;p13"/>
          <p:cNvPicPr preferRelativeResize="0"/>
          <p:nvPr/>
        </p:nvPicPr>
        <p:blipFill>
          <a:blip r:embed="rId3">
            <a:alphaModFix amt="22000"/>
          </a:blip>
          <a:stretch>
            <a:fillRect/>
          </a:stretch>
        </p:blipFill>
        <p:spPr>
          <a:xfrm>
            <a:off x="5154950" y="603425"/>
            <a:ext cx="4800600" cy="5143500"/>
          </a:xfrm>
          <a:prstGeom prst="rect">
            <a:avLst/>
          </a:prstGeom>
          <a:noFill/>
          <a:ln>
            <a:noFill/>
          </a:ln>
        </p:spPr>
      </p:pic>
      <p:sp>
        <p:nvSpPr>
          <p:cNvPr id="55" name="Google Shape;55;p13"/>
          <p:cNvSpPr txBox="1"/>
          <p:nvPr>
            <p:ph type="ctrTitle"/>
          </p:nvPr>
        </p:nvSpPr>
        <p:spPr>
          <a:xfrm>
            <a:off x="311700" y="744575"/>
            <a:ext cx="8520600" cy="1827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A32638"/>
                </a:solidFill>
                <a:latin typeface="Montserrat ExtraBold"/>
                <a:ea typeface="Montserrat ExtraBold"/>
                <a:cs typeface="Montserrat ExtraBold"/>
                <a:sym typeface="Montserrat ExtraBold"/>
              </a:rPr>
              <a:t>PREDICTIVE DEMAND FOR </a:t>
            </a:r>
            <a:r>
              <a:rPr lang="en">
                <a:solidFill>
                  <a:srgbClr val="A32638"/>
                </a:solidFill>
                <a:latin typeface="Montserrat ExtraBold"/>
                <a:ea typeface="Montserrat ExtraBold"/>
                <a:cs typeface="Montserrat ExtraBold"/>
                <a:sym typeface="Montserrat ExtraBold"/>
              </a:rPr>
              <a:t>CITIBIKE</a:t>
            </a:r>
            <a:endParaRPr>
              <a:solidFill>
                <a:srgbClr val="A32638"/>
              </a:solidFill>
              <a:latin typeface="Montserrat ExtraBold"/>
              <a:ea typeface="Montserrat ExtraBold"/>
              <a:cs typeface="Montserrat ExtraBold"/>
              <a:sym typeface="Montserrat ExtraBold"/>
            </a:endParaRPr>
          </a:p>
        </p:txBody>
      </p:sp>
      <p:sp>
        <p:nvSpPr>
          <p:cNvPr id="56" name="Google Shape;56;p13"/>
          <p:cNvSpPr txBox="1"/>
          <p:nvPr>
            <p:ph idx="1" type="subTitle"/>
          </p:nvPr>
        </p:nvSpPr>
        <p:spPr>
          <a:xfrm>
            <a:off x="102625" y="2710375"/>
            <a:ext cx="2354100" cy="83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A32638"/>
                </a:solidFill>
                <a:latin typeface="Montserrat SemiBold"/>
                <a:ea typeface="Montserrat SemiBold"/>
                <a:cs typeface="Montserrat SemiBold"/>
                <a:sym typeface="Montserrat SemiBold"/>
              </a:rPr>
              <a:t>TEAM G: </a:t>
            </a:r>
            <a:endParaRPr>
              <a:solidFill>
                <a:srgbClr val="A32638"/>
              </a:solidFill>
              <a:latin typeface="Montserrat SemiBold"/>
              <a:ea typeface="Montserrat SemiBold"/>
              <a:cs typeface="Montserrat SemiBold"/>
              <a:sym typeface="Montserrat SemiBold"/>
            </a:endParaRPr>
          </a:p>
        </p:txBody>
      </p:sp>
      <p:pic>
        <p:nvPicPr>
          <p:cNvPr descr="Index of /news/newspoints/brand-logos/2020/Stacked" id="57" name="Google Shape;57;p13"/>
          <p:cNvPicPr preferRelativeResize="0"/>
          <p:nvPr/>
        </p:nvPicPr>
        <p:blipFill>
          <a:blip r:embed="rId4">
            <a:alphaModFix/>
          </a:blip>
          <a:stretch>
            <a:fillRect/>
          </a:stretch>
        </p:blipFill>
        <p:spPr>
          <a:xfrm>
            <a:off x="0" y="0"/>
            <a:ext cx="767203" cy="792600"/>
          </a:xfrm>
          <a:prstGeom prst="rect">
            <a:avLst/>
          </a:prstGeom>
          <a:noFill/>
          <a:ln>
            <a:noFill/>
          </a:ln>
        </p:spPr>
      </p:pic>
      <p:sp>
        <p:nvSpPr>
          <p:cNvPr id="58" name="Google Shape;58;p13"/>
          <p:cNvSpPr txBox="1"/>
          <p:nvPr>
            <p:ph idx="1" type="subTitle"/>
          </p:nvPr>
        </p:nvSpPr>
        <p:spPr>
          <a:xfrm>
            <a:off x="2083600" y="2936525"/>
            <a:ext cx="3872400" cy="1573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440"/>
              <a:buFont typeface="Arial"/>
              <a:buNone/>
            </a:pPr>
            <a:r>
              <a:rPr lang="en" sz="2620">
                <a:solidFill>
                  <a:srgbClr val="A32638"/>
                </a:solidFill>
                <a:latin typeface="Montserrat SemiBold"/>
                <a:ea typeface="Montserrat SemiBold"/>
                <a:cs typeface="Montserrat SemiBold"/>
                <a:sym typeface="Montserrat SemiBold"/>
              </a:rPr>
              <a:t>Abhishek Kumar</a:t>
            </a:r>
            <a:endParaRPr sz="2620">
              <a:solidFill>
                <a:srgbClr val="A32638"/>
              </a:solidFill>
              <a:latin typeface="Montserrat SemiBold"/>
              <a:ea typeface="Montserrat SemiBold"/>
              <a:cs typeface="Montserrat SemiBold"/>
              <a:sym typeface="Montserrat SemiBold"/>
            </a:endParaRPr>
          </a:p>
          <a:p>
            <a:pPr indent="0" lvl="0" marL="0" rtl="0" algn="l">
              <a:lnSpc>
                <a:spcPct val="100000"/>
              </a:lnSpc>
              <a:spcBef>
                <a:spcPts val="0"/>
              </a:spcBef>
              <a:spcAft>
                <a:spcPts val="0"/>
              </a:spcAft>
              <a:buSzPts val="440"/>
              <a:buNone/>
            </a:pPr>
            <a:r>
              <a:rPr lang="en" sz="2620">
                <a:solidFill>
                  <a:srgbClr val="A32638"/>
                </a:solidFill>
                <a:latin typeface="Montserrat SemiBold"/>
                <a:ea typeface="Montserrat SemiBold"/>
                <a:cs typeface="Montserrat SemiBold"/>
                <a:sym typeface="Montserrat SemiBold"/>
              </a:rPr>
              <a:t>Tharun Achanta</a:t>
            </a:r>
            <a:r>
              <a:rPr lang="en" sz="2620" u="sng">
                <a:solidFill>
                  <a:srgbClr val="A32638"/>
                </a:solidFill>
                <a:latin typeface="Montserrat SemiBold"/>
                <a:ea typeface="Montserrat SemiBold"/>
                <a:cs typeface="Montserrat SemiBold"/>
                <a:sym typeface="Montserrat SemiBold"/>
              </a:rPr>
              <a:t> </a:t>
            </a:r>
            <a:endParaRPr sz="2620" u="sng">
              <a:solidFill>
                <a:srgbClr val="A32638"/>
              </a:solidFill>
              <a:latin typeface="Montserrat SemiBold"/>
              <a:ea typeface="Montserrat SemiBold"/>
              <a:cs typeface="Montserrat SemiBold"/>
              <a:sym typeface="Montserrat SemiBold"/>
            </a:endParaRPr>
          </a:p>
          <a:p>
            <a:pPr indent="0" lvl="0" marL="0" rtl="0" algn="l">
              <a:lnSpc>
                <a:spcPct val="100000"/>
              </a:lnSpc>
              <a:spcBef>
                <a:spcPts val="0"/>
              </a:spcBef>
              <a:spcAft>
                <a:spcPts val="0"/>
              </a:spcAft>
              <a:buClr>
                <a:schemeClr val="dk1"/>
              </a:buClr>
              <a:buSzPts val="440"/>
              <a:buFont typeface="Arial"/>
              <a:buNone/>
            </a:pPr>
            <a:r>
              <a:rPr lang="en" sz="2620">
                <a:solidFill>
                  <a:srgbClr val="A32638"/>
                </a:solidFill>
                <a:latin typeface="Montserrat SemiBold"/>
                <a:ea typeface="Montserrat SemiBold"/>
                <a:cs typeface="Montserrat SemiBold"/>
                <a:sym typeface="Montserrat SemiBold"/>
              </a:rPr>
              <a:t>Leena Goyal</a:t>
            </a:r>
            <a:endParaRPr sz="2620" u="sng">
              <a:solidFill>
                <a:srgbClr val="A32638"/>
              </a:solidFill>
              <a:latin typeface="Montserrat SemiBold"/>
              <a:ea typeface="Montserrat SemiBold"/>
              <a:cs typeface="Montserrat SemiBold"/>
              <a:sym typeface="Montserrat SemiBold"/>
            </a:endParaRPr>
          </a:p>
          <a:p>
            <a:pPr indent="0" lvl="0" marL="0" rtl="0" algn="l">
              <a:lnSpc>
                <a:spcPct val="100000"/>
              </a:lnSpc>
              <a:spcBef>
                <a:spcPts val="0"/>
              </a:spcBef>
              <a:spcAft>
                <a:spcPts val="0"/>
              </a:spcAft>
              <a:buSzPts val="440"/>
              <a:buNone/>
            </a:pPr>
            <a:r>
              <a:rPr lang="en" sz="2620">
                <a:solidFill>
                  <a:srgbClr val="A32638"/>
                </a:solidFill>
                <a:latin typeface="Montserrat SemiBold"/>
                <a:ea typeface="Montserrat SemiBold"/>
                <a:cs typeface="Montserrat SemiBold"/>
                <a:sym typeface="Montserrat SemiBold"/>
              </a:rPr>
              <a:t>Abhilasha Mehra</a:t>
            </a:r>
            <a:endParaRPr sz="2620">
              <a:solidFill>
                <a:srgbClr val="A32638"/>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 Preprocessing</a:t>
            </a:r>
            <a:endParaRPr>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a:latin typeface="Montserrat ExtraBold"/>
              <a:ea typeface="Montserrat ExtraBold"/>
              <a:cs typeface="Montserrat ExtraBold"/>
              <a:sym typeface="Montserrat ExtraBold"/>
            </a:endParaRPr>
          </a:p>
        </p:txBody>
      </p:sp>
      <p:pic>
        <p:nvPicPr>
          <p:cNvPr descr="Index of /news/newspoints/brand-logos/2020/Stacked" id="129" name="Google Shape;129;p22"/>
          <p:cNvPicPr preferRelativeResize="0"/>
          <p:nvPr/>
        </p:nvPicPr>
        <p:blipFill>
          <a:blip r:embed="rId3">
            <a:alphaModFix/>
          </a:blip>
          <a:stretch>
            <a:fillRect/>
          </a:stretch>
        </p:blipFill>
        <p:spPr>
          <a:xfrm>
            <a:off x="0" y="0"/>
            <a:ext cx="767203" cy="792600"/>
          </a:xfrm>
          <a:prstGeom prst="rect">
            <a:avLst/>
          </a:prstGeom>
          <a:noFill/>
          <a:ln>
            <a:noFill/>
          </a:ln>
        </p:spPr>
      </p:pic>
      <p:sp>
        <p:nvSpPr>
          <p:cNvPr id="130" name="Google Shape;13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Since we wanna </a:t>
            </a:r>
            <a:r>
              <a:rPr lang="en" sz="1700">
                <a:latin typeface="Montserrat Medium"/>
                <a:ea typeface="Montserrat Medium"/>
                <a:cs typeface="Montserrat Medium"/>
                <a:sym typeface="Montserrat Medium"/>
              </a:rPr>
              <a:t>achieve</a:t>
            </a:r>
            <a:r>
              <a:rPr lang="en" sz="1700">
                <a:latin typeface="Montserrat Medium"/>
                <a:ea typeface="Montserrat Medium"/>
                <a:cs typeface="Montserrat Medium"/>
                <a:sym typeface="Montserrat Medium"/>
              </a:rPr>
              <a:t> the task of predicting the hourly demand per station</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The main feature we wanna use is starttime, but we found that due to </a:t>
            </a:r>
            <a:r>
              <a:rPr lang="en" sz="1700">
                <a:latin typeface="Montserrat Medium"/>
                <a:ea typeface="Montserrat Medium"/>
                <a:cs typeface="Montserrat Medium"/>
                <a:sym typeface="Montserrat Medium"/>
              </a:rPr>
              <a:t>schema</a:t>
            </a:r>
            <a:r>
              <a:rPr lang="en" sz="1700">
                <a:latin typeface="Montserrat Medium"/>
                <a:ea typeface="Montserrat Medium"/>
                <a:cs typeface="Montserrat Medium"/>
                <a:sym typeface="Montserrat Medium"/>
              </a:rPr>
              <a:t> change the date format changed over years in data</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So we standardized the</a:t>
            </a:r>
            <a:endParaRPr sz="1700">
              <a:latin typeface="Montserrat Medium"/>
              <a:ea typeface="Montserrat Medium"/>
              <a:cs typeface="Montserrat Medium"/>
              <a:sym typeface="Montserrat Medium"/>
            </a:endParaRPr>
          </a:p>
          <a:p>
            <a:pPr indent="0" lvl="0" marL="0" rtl="0" algn="l">
              <a:lnSpc>
                <a:spcPct val="95000"/>
              </a:lnSpc>
              <a:spcBef>
                <a:spcPts val="0"/>
              </a:spcBef>
              <a:spcAft>
                <a:spcPts val="0"/>
              </a:spcAft>
              <a:buNone/>
            </a:pPr>
            <a:r>
              <a:rPr lang="en" sz="1700">
                <a:latin typeface="Montserrat Medium"/>
                <a:ea typeface="Montserrat Medium"/>
                <a:cs typeface="Montserrat Medium"/>
                <a:sym typeface="Montserrat Medium"/>
              </a:rPr>
              <a:t> date column and divided date </a:t>
            </a:r>
            <a:endParaRPr sz="1700">
              <a:latin typeface="Montserrat Medium"/>
              <a:ea typeface="Montserrat Medium"/>
              <a:cs typeface="Montserrat Medium"/>
              <a:sym typeface="Montserrat Medium"/>
            </a:endParaRPr>
          </a:p>
          <a:p>
            <a:pPr indent="457200" lvl="0" marL="0" rtl="0" algn="l">
              <a:lnSpc>
                <a:spcPct val="95000"/>
              </a:lnSpc>
              <a:spcBef>
                <a:spcPts val="0"/>
              </a:spcBef>
              <a:spcAft>
                <a:spcPts val="0"/>
              </a:spcAft>
              <a:buNone/>
            </a:pPr>
            <a:r>
              <a:rPr lang="en" sz="1700">
                <a:latin typeface="Montserrat Medium"/>
                <a:ea typeface="Montserrat Medium"/>
                <a:cs typeface="Montserrat Medium"/>
                <a:sym typeface="Montserrat Medium"/>
              </a:rPr>
              <a:t>into multiple feature like </a:t>
            </a:r>
            <a:endParaRPr sz="1700">
              <a:latin typeface="Montserrat Medium"/>
              <a:ea typeface="Montserrat Medium"/>
              <a:cs typeface="Montserrat Medium"/>
              <a:sym typeface="Montserrat Medium"/>
            </a:endParaRPr>
          </a:p>
          <a:p>
            <a:pPr indent="457200" lvl="0" marL="0" rtl="0" algn="l">
              <a:lnSpc>
                <a:spcPct val="95000"/>
              </a:lnSpc>
              <a:spcBef>
                <a:spcPts val="0"/>
              </a:spcBef>
              <a:spcAft>
                <a:spcPts val="0"/>
              </a:spcAft>
              <a:buNone/>
            </a:pPr>
            <a:r>
              <a:rPr lang="en" sz="1700">
                <a:latin typeface="Montserrat Medium"/>
                <a:ea typeface="Montserrat Medium"/>
                <a:cs typeface="Montserrat Medium"/>
                <a:sym typeface="Montserrat Medium"/>
              </a:rPr>
              <a:t>hour, day,month, year</a:t>
            </a:r>
            <a:endParaRPr sz="1700">
              <a:latin typeface="Montserrat Medium"/>
              <a:ea typeface="Montserrat Medium"/>
              <a:cs typeface="Montserrat Medium"/>
              <a:sym typeface="Montserrat Medium"/>
            </a:endParaRPr>
          </a:p>
          <a:p>
            <a:pPr indent="0" lvl="0" marL="0" rtl="0" algn="l">
              <a:lnSpc>
                <a:spcPct val="95000"/>
              </a:lnSpc>
              <a:spcBef>
                <a:spcPts val="0"/>
              </a:spcBef>
              <a:spcAft>
                <a:spcPts val="0"/>
              </a:spcAft>
              <a:buNone/>
            </a:pPr>
            <a:r>
              <a:t/>
            </a:r>
            <a:endParaRPr sz="1700">
              <a:latin typeface="Montserrat Medium"/>
              <a:ea typeface="Montserrat Medium"/>
              <a:cs typeface="Montserrat Medium"/>
              <a:sym typeface="Montserrat Medium"/>
            </a:endParaRPr>
          </a:p>
        </p:txBody>
      </p:sp>
      <p:pic>
        <p:nvPicPr>
          <p:cNvPr id="131" name="Google Shape;131;p22"/>
          <p:cNvPicPr preferRelativeResize="0"/>
          <p:nvPr/>
        </p:nvPicPr>
        <p:blipFill>
          <a:blip r:embed="rId4">
            <a:alphaModFix/>
          </a:blip>
          <a:stretch>
            <a:fillRect/>
          </a:stretch>
        </p:blipFill>
        <p:spPr>
          <a:xfrm>
            <a:off x="4155875" y="2228850"/>
            <a:ext cx="4988125" cy="2144500"/>
          </a:xfrm>
          <a:prstGeom prst="rect">
            <a:avLst/>
          </a:prstGeom>
          <a:noFill/>
          <a:ln>
            <a:noFill/>
          </a:ln>
        </p:spPr>
      </p:pic>
      <p:pic>
        <p:nvPicPr>
          <p:cNvPr id="132" name="Google Shape;132;p22"/>
          <p:cNvPicPr preferRelativeResize="0"/>
          <p:nvPr/>
        </p:nvPicPr>
        <p:blipFill>
          <a:blip r:embed="rId5">
            <a:alphaModFix/>
          </a:blip>
          <a:stretch>
            <a:fillRect/>
          </a:stretch>
        </p:blipFill>
        <p:spPr>
          <a:xfrm>
            <a:off x="311700" y="3607925"/>
            <a:ext cx="3582599" cy="86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 Preprocessing</a:t>
            </a:r>
            <a:endParaRPr>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a:latin typeface="Montserrat ExtraBold"/>
              <a:ea typeface="Montserrat ExtraBold"/>
              <a:cs typeface="Montserrat ExtraBold"/>
              <a:sym typeface="Montserrat ExtraBold"/>
            </a:endParaRPr>
          </a:p>
        </p:txBody>
      </p:sp>
      <p:pic>
        <p:nvPicPr>
          <p:cNvPr descr="Index of /news/newspoints/brand-logos/2020/Stacked" id="138" name="Google Shape;138;p23"/>
          <p:cNvPicPr preferRelativeResize="0"/>
          <p:nvPr/>
        </p:nvPicPr>
        <p:blipFill>
          <a:blip r:embed="rId3">
            <a:alphaModFix/>
          </a:blip>
          <a:stretch>
            <a:fillRect/>
          </a:stretch>
        </p:blipFill>
        <p:spPr>
          <a:xfrm>
            <a:off x="0" y="0"/>
            <a:ext cx="767203" cy="792600"/>
          </a:xfrm>
          <a:prstGeom prst="rect">
            <a:avLst/>
          </a:prstGeom>
          <a:noFill/>
          <a:ln>
            <a:noFill/>
          </a:ln>
        </p:spPr>
      </p:pic>
      <p:sp>
        <p:nvSpPr>
          <p:cNvPr id="139" name="Google Shape;13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lnSpc>
                <a:spcPct val="95000"/>
              </a:lnSpc>
              <a:spcBef>
                <a:spcPts val="0"/>
              </a:spcBef>
              <a:spcAft>
                <a:spcPts val="0"/>
              </a:spcAft>
              <a:buNone/>
            </a:pPr>
            <a:r>
              <a:rPr lang="en" sz="1700">
                <a:latin typeface="Montserrat Medium"/>
                <a:ea typeface="Montserrat Medium"/>
                <a:cs typeface="Montserrat Medium"/>
                <a:sym typeface="Montserrat Medium"/>
              </a:rPr>
              <a:t>We engineered the target variable (demand) by grouping the data in dataset using columns </a:t>
            </a:r>
            <a:r>
              <a:rPr lang="en" sz="1700">
                <a:latin typeface="Montserrat Medium"/>
                <a:ea typeface="Montserrat Medium"/>
                <a:cs typeface="Montserrat Medium"/>
                <a:sym typeface="Montserrat Medium"/>
              </a:rPr>
              <a:t>date time</a:t>
            </a:r>
            <a:r>
              <a:rPr lang="en" sz="1700">
                <a:latin typeface="Montserrat Medium"/>
                <a:ea typeface="Montserrat Medium"/>
                <a:cs typeface="Montserrat Medium"/>
                <a:sym typeface="Montserrat Medium"/>
              </a:rPr>
              <a:t> and station name</a:t>
            </a:r>
            <a:endParaRPr sz="1700">
              <a:latin typeface="Montserrat Medium"/>
              <a:ea typeface="Montserrat Medium"/>
              <a:cs typeface="Montserrat Medium"/>
              <a:sym typeface="Montserrat Medium"/>
            </a:endParaRPr>
          </a:p>
          <a:p>
            <a:pPr indent="457200" lvl="0" marL="0" rtl="0" algn="l">
              <a:lnSpc>
                <a:spcPct val="95000"/>
              </a:lnSpc>
              <a:spcBef>
                <a:spcPts val="0"/>
              </a:spcBef>
              <a:spcAft>
                <a:spcPts val="0"/>
              </a:spcAft>
              <a:buNone/>
            </a:pPr>
            <a:r>
              <a:t/>
            </a:r>
            <a:endParaRPr sz="1700">
              <a:latin typeface="Montserrat Medium"/>
              <a:ea typeface="Montserrat Medium"/>
              <a:cs typeface="Montserrat Medium"/>
              <a:sym typeface="Montserrat Medium"/>
            </a:endParaRPr>
          </a:p>
          <a:p>
            <a:pPr indent="457200" lvl="0" marL="0" rtl="0" algn="l">
              <a:lnSpc>
                <a:spcPct val="95000"/>
              </a:lnSpc>
              <a:spcBef>
                <a:spcPts val="0"/>
              </a:spcBef>
              <a:spcAft>
                <a:spcPts val="0"/>
              </a:spcAft>
              <a:buNone/>
            </a:pPr>
            <a:r>
              <a:t/>
            </a:r>
            <a:endParaRPr sz="1700">
              <a:latin typeface="Montserrat Medium"/>
              <a:ea typeface="Montserrat Medium"/>
              <a:cs typeface="Montserrat Medium"/>
              <a:sym typeface="Montserrat Medium"/>
            </a:endParaRPr>
          </a:p>
          <a:p>
            <a:pPr indent="0" lvl="0" marL="0" rtl="0" algn="l">
              <a:lnSpc>
                <a:spcPct val="95000"/>
              </a:lnSpc>
              <a:spcBef>
                <a:spcPts val="0"/>
              </a:spcBef>
              <a:spcAft>
                <a:spcPts val="0"/>
              </a:spcAft>
              <a:buNone/>
            </a:pPr>
            <a:r>
              <a:rPr lang="en" sz="1700">
                <a:latin typeface="Montserrat Medium"/>
                <a:ea typeface="Montserrat Medium"/>
                <a:cs typeface="Montserrat Medium"/>
                <a:sym typeface="Montserrat Medium"/>
              </a:rPr>
              <a:t> </a:t>
            </a:r>
            <a:endParaRPr sz="1700">
              <a:latin typeface="Montserrat Medium"/>
              <a:ea typeface="Montserrat Medium"/>
              <a:cs typeface="Montserrat Medium"/>
              <a:sym typeface="Montserrat Medium"/>
            </a:endParaRPr>
          </a:p>
          <a:p>
            <a:pPr indent="0" lvl="0" marL="0" rtl="0" algn="l">
              <a:lnSpc>
                <a:spcPct val="95000"/>
              </a:lnSpc>
              <a:spcBef>
                <a:spcPts val="0"/>
              </a:spcBef>
              <a:spcAft>
                <a:spcPts val="0"/>
              </a:spcAft>
              <a:buNone/>
            </a:pPr>
            <a:r>
              <a:rPr lang="en" sz="1700">
                <a:latin typeface="Montserrat Medium"/>
                <a:ea typeface="Montserrat Medium"/>
                <a:cs typeface="Montserrat Medium"/>
                <a:sym typeface="Montserrat Medium"/>
              </a:rPr>
              <a:t>We had total of 44 mil records in dataframe after this operation</a:t>
            </a:r>
            <a:endParaRPr sz="1700">
              <a:latin typeface="Montserrat Medium"/>
              <a:ea typeface="Montserrat Medium"/>
              <a:cs typeface="Montserrat Medium"/>
              <a:sym typeface="Montserrat Medium"/>
            </a:endParaRPr>
          </a:p>
          <a:p>
            <a:pPr indent="0" lvl="0" marL="0" rtl="0" algn="l">
              <a:lnSpc>
                <a:spcPct val="95000"/>
              </a:lnSpc>
              <a:spcBef>
                <a:spcPts val="0"/>
              </a:spcBef>
              <a:spcAft>
                <a:spcPts val="0"/>
              </a:spcAft>
              <a:buNone/>
            </a:pPr>
            <a:r>
              <a:rPr lang="en" sz="1700">
                <a:latin typeface="Montserrat Medium"/>
                <a:ea typeface="Montserrat Medium"/>
                <a:cs typeface="Montserrat Medium"/>
                <a:sym typeface="Montserrat Medium"/>
              </a:rPr>
              <a:t>During analysis we also found that we are missing data for years 2015 and 2016 due to date format in the </a:t>
            </a:r>
            <a:r>
              <a:rPr lang="en" sz="1700">
                <a:latin typeface="Montserrat Medium"/>
                <a:ea typeface="Montserrat Medium"/>
                <a:cs typeface="Montserrat Medium"/>
                <a:sym typeface="Montserrat Medium"/>
              </a:rPr>
              <a:t>dataset.</a:t>
            </a:r>
            <a:endParaRPr sz="1700">
              <a:latin typeface="Montserrat Medium"/>
              <a:ea typeface="Montserrat Medium"/>
              <a:cs typeface="Montserrat Medium"/>
              <a:sym typeface="Montserrat Medium"/>
            </a:endParaRPr>
          </a:p>
          <a:p>
            <a:pPr indent="0" lvl="0" marL="0" rtl="0" algn="l">
              <a:lnSpc>
                <a:spcPct val="95000"/>
              </a:lnSpc>
              <a:spcBef>
                <a:spcPts val="0"/>
              </a:spcBef>
              <a:spcAft>
                <a:spcPts val="0"/>
              </a:spcAft>
              <a:buNone/>
            </a:pPr>
            <a:r>
              <a:t/>
            </a:r>
            <a:endParaRPr sz="1700">
              <a:latin typeface="Montserrat Medium"/>
              <a:ea typeface="Montserrat Medium"/>
              <a:cs typeface="Montserrat Medium"/>
              <a:sym typeface="Montserrat Medium"/>
            </a:endParaRPr>
          </a:p>
          <a:p>
            <a:pPr indent="0" lvl="0" marL="0" rtl="0" algn="l">
              <a:lnSpc>
                <a:spcPct val="95000"/>
              </a:lnSpc>
              <a:spcBef>
                <a:spcPts val="0"/>
              </a:spcBef>
              <a:spcAft>
                <a:spcPts val="0"/>
              </a:spcAft>
              <a:buNone/>
            </a:pPr>
            <a:r>
              <a:rPr lang="en" sz="1700">
                <a:latin typeface="Montserrat Medium"/>
                <a:ea typeface="Montserrat Medium"/>
                <a:cs typeface="Montserrat Medium"/>
                <a:sym typeface="Montserrat Medium"/>
              </a:rPr>
              <a:t>We also dropped all the rows with null values</a:t>
            </a:r>
            <a:endParaRPr sz="1700">
              <a:latin typeface="Montserrat Medium"/>
              <a:ea typeface="Montserrat Medium"/>
              <a:cs typeface="Montserrat Medium"/>
              <a:sym typeface="Montserrat Medium"/>
            </a:endParaRPr>
          </a:p>
        </p:txBody>
      </p:sp>
      <p:pic>
        <p:nvPicPr>
          <p:cNvPr id="140" name="Google Shape;140;p23"/>
          <p:cNvPicPr preferRelativeResize="0"/>
          <p:nvPr/>
        </p:nvPicPr>
        <p:blipFill>
          <a:blip r:embed="rId4">
            <a:alphaModFix/>
          </a:blip>
          <a:stretch>
            <a:fillRect/>
          </a:stretch>
        </p:blipFill>
        <p:spPr>
          <a:xfrm>
            <a:off x="428200" y="1761875"/>
            <a:ext cx="8520598" cy="3843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 Preprocessing</a:t>
            </a:r>
            <a:endParaRPr>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a:latin typeface="Montserrat ExtraBold"/>
              <a:ea typeface="Montserrat ExtraBold"/>
              <a:cs typeface="Montserrat ExtraBold"/>
              <a:sym typeface="Montserrat ExtraBold"/>
            </a:endParaRPr>
          </a:p>
        </p:txBody>
      </p:sp>
      <p:pic>
        <p:nvPicPr>
          <p:cNvPr descr="Index of /news/newspoints/brand-logos/2020/Stacked" id="146" name="Google Shape;146;p24"/>
          <p:cNvPicPr preferRelativeResize="0"/>
          <p:nvPr/>
        </p:nvPicPr>
        <p:blipFill>
          <a:blip r:embed="rId3">
            <a:alphaModFix/>
          </a:blip>
          <a:stretch>
            <a:fillRect/>
          </a:stretch>
        </p:blipFill>
        <p:spPr>
          <a:xfrm>
            <a:off x="0" y="0"/>
            <a:ext cx="767203" cy="792600"/>
          </a:xfrm>
          <a:prstGeom prst="rect">
            <a:avLst/>
          </a:prstGeom>
          <a:noFill/>
          <a:ln>
            <a:noFill/>
          </a:ln>
        </p:spPr>
      </p:pic>
      <p:sp>
        <p:nvSpPr>
          <p:cNvPr id="147" name="Google Shape;14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 sz="1700">
                <a:latin typeface="Montserrat Medium"/>
                <a:ea typeface="Montserrat Medium"/>
                <a:cs typeface="Montserrat Medium"/>
                <a:sym typeface="Montserrat Medium"/>
              </a:rPr>
              <a:t>Incorporating weather data</a:t>
            </a:r>
            <a:endParaRPr sz="1700">
              <a:latin typeface="Montserrat Medium"/>
              <a:ea typeface="Montserrat Medium"/>
              <a:cs typeface="Montserrat Medium"/>
              <a:sym typeface="Montserrat Medium"/>
            </a:endParaRPr>
          </a:p>
          <a:p>
            <a:pPr indent="-336550" lvl="0" marL="457200" rtl="0" algn="l">
              <a:lnSpc>
                <a:spcPct val="95000"/>
              </a:lnSpc>
              <a:spcBef>
                <a:spcPts val="1200"/>
              </a:spcBef>
              <a:spcAft>
                <a:spcPts val="0"/>
              </a:spcAft>
              <a:buSzPts val="1700"/>
              <a:buFont typeface="Montserrat Medium"/>
              <a:buChar char="●"/>
            </a:pPr>
            <a:r>
              <a:rPr lang="en" sz="1700">
                <a:latin typeface="Montserrat Medium"/>
                <a:ea typeface="Montserrat Medium"/>
                <a:cs typeface="Montserrat Medium"/>
                <a:sym typeface="Montserrat Medium"/>
              </a:rPr>
              <a:t>Sice bike rides are impacted by weather conditions we joined weather data to out citi bike dataframe based on hour, day of week, year columns</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t/>
            </a:r>
            <a:endParaRPr sz="1700">
              <a:latin typeface="Montserrat Medium"/>
              <a:ea typeface="Montserrat Medium"/>
              <a:cs typeface="Montserrat Medium"/>
              <a:sym typeface="Montserrat Medium"/>
            </a:endParaRPr>
          </a:p>
        </p:txBody>
      </p:sp>
      <p:pic>
        <p:nvPicPr>
          <p:cNvPr id="148" name="Google Shape;148;p24"/>
          <p:cNvPicPr preferRelativeResize="0"/>
          <p:nvPr/>
        </p:nvPicPr>
        <p:blipFill>
          <a:blip r:embed="rId4">
            <a:alphaModFix/>
          </a:blip>
          <a:stretch>
            <a:fillRect/>
          </a:stretch>
        </p:blipFill>
        <p:spPr>
          <a:xfrm>
            <a:off x="77850" y="4430575"/>
            <a:ext cx="8839204" cy="235427"/>
          </a:xfrm>
          <a:prstGeom prst="rect">
            <a:avLst/>
          </a:prstGeom>
          <a:noFill/>
          <a:ln>
            <a:noFill/>
          </a:ln>
        </p:spPr>
      </p:pic>
      <p:pic>
        <p:nvPicPr>
          <p:cNvPr id="149" name="Google Shape;149;p24"/>
          <p:cNvPicPr preferRelativeResize="0"/>
          <p:nvPr/>
        </p:nvPicPr>
        <p:blipFill>
          <a:blip r:embed="rId5">
            <a:alphaModFix/>
          </a:blip>
          <a:stretch>
            <a:fillRect/>
          </a:stretch>
        </p:blipFill>
        <p:spPr>
          <a:xfrm>
            <a:off x="4867675" y="2232875"/>
            <a:ext cx="3641450" cy="211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 Processing</a:t>
            </a:r>
            <a:endParaRPr>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a:latin typeface="Montserrat ExtraBold"/>
              <a:ea typeface="Montserrat ExtraBold"/>
              <a:cs typeface="Montserrat ExtraBold"/>
              <a:sym typeface="Montserrat ExtraBold"/>
            </a:endParaRPr>
          </a:p>
        </p:txBody>
      </p:sp>
      <p:pic>
        <p:nvPicPr>
          <p:cNvPr descr="Index of /news/newspoints/brand-logos/2020/Stacked" id="155" name="Google Shape;155;p25"/>
          <p:cNvPicPr preferRelativeResize="0"/>
          <p:nvPr/>
        </p:nvPicPr>
        <p:blipFill>
          <a:blip r:embed="rId3">
            <a:alphaModFix/>
          </a:blip>
          <a:stretch>
            <a:fillRect/>
          </a:stretch>
        </p:blipFill>
        <p:spPr>
          <a:xfrm>
            <a:off x="0" y="0"/>
            <a:ext cx="767203" cy="792600"/>
          </a:xfrm>
          <a:prstGeom prst="rect">
            <a:avLst/>
          </a:prstGeom>
          <a:noFill/>
          <a:ln>
            <a:noFill/>
          </a:ln>
        </p:spPr>
      </p:pic>
      <p:sp>
        <p:nvSpPr>
          <p:cNvPr id="156" name="Google Shape;15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 sz="1700">
                <a:latin typeface="Montserrat Medium"/>
                <a:ea typeface="Montserrat Medium"/>
                <a:cs typeface="Montserrat Medium"/>
                <a:sym typeface="Montserrat Medium"/>
              </a:rPr>
              <a:t>Incorporating weather data</a:t>
            </a:r>
            <a:endParaRPr sz="1700">
              <a:latin typeface="Montserrat Medium"/>
              <a:ea typeface="Montserrat Medium"/>
              <a:cs typeface="Montserrat Medium"/>
              <a:sym typeface="Montserrat Medium"/>
            </a:endParaRPr>
          </a:p>
          <a:p>
            <a:pPr indent="-336550" lvl="0" marL="457200" rtl="0" algn="l">
              <a:lnSpc>
                <a:spcPct val="95000"/>
              </a:lnSpc>
              <a:spcBef>
                <a:spcPts val="1200"/>
              </a:spcBef>
              <a:spcAft>
                <a:spcPts val="0"/>
              </a:spcAft>
              <a:buSzPts val="1700"/>
              <a:buFont typeface="Montserrat Medium"/>
              <a:buChar char="●"/>
            </a:pPr>
            <a:r>
              <a:rPr lang="en" sz="1700">
                <a:latin typeface="Montserrat Medium"/>
                <a:ea typeface="Montserrat Medium"/>
                <a:cs typeface="Montserrat Medium"/>
                <a:sym typeface="Montserrat Medium"/>
              </a:rPr>
              <a:t>Sice bike rides are impacted by weather conditions we joined weather data to out citi bike dataframe based on hour, day of week, year columns</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t/>
            </a:r>
            <a:endParaRPr sz="1700">
              <a:latin typeface="Montserrat Medium"/>
              <a:ea typeface="Montserrat Medium"/>
              <a:cs typeface="Montserrat Medium"/>
              <a:sym typeface="Montserrat Medium"/>
            </a:endParaRPr>
          </a:p>
        </p:txBody>
      </p:sp>
      <p:pic>
        <p:nvPicPr>
          <p:cNvPr id="157" name="Google Shape;157;p25"/>
          <p:cNvPicPr preferRelativeResize="0"/>
          <p:nvPr/>
        </p:nvPicPr>
        <p:blipFill>
          <a:blip r:embed="rId4">
            <a:alphaModFix/>
          </a:blip>
          <a:stretch>
            <a:fillRect/>
          </a:stretch>
        </p:blipFill>
        <p:spPr>
          <a:xfrm>
            <a:off x="77850" y="4430575"/>
            <a:ext cx="8839204" cy="235427"/>
          </a:xfrm>
          <a:prstGeom prst="rect">
            <a:avLst/>
          </a:prstGeom>
          <a:noFill/>
          <a:ln>
            <a:noFill/>
          </a:ln>
        </p:spPr>
      </p:pic>
      <p:pic>
        <p:nvPicPr>
          <p:cNvPr id="158" name="Google Shape;158;p25"/>
          <p:cNvPicPr preferRelativeResize="0"/>
          <p:nvPr/>
        </p:nvPicPr>
        <p:blipFill>
          <a:blip r:embed="rId5">
            <a:alphaModFix/>
          </a:blip>
          <a:stretch>
            <a:fillRect/>
          </a:stretch>
        </p:blipFill>
        <p:spPr>
          <a:xfrm>
            <a:off x="4867675" y="2232875"/>
            <a:ext cx="3641450" cy="211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Feature Engineering</a:t>
            </a:r>
            <a:endParaRPr>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a:latin typeface="Montserrat ExtraBold"/>
              <a:ea typeface="Montserrat ExtraBold"/>
              <a:cs typeface="Montserrat ExtraBold"/>
              <a:sym typeface="Montserrat ExtraBold"/>
            </a:endParaRPr>
          </a:p>
        </p:txBody>
      </p:sp>
      <p:pic>
        <p:nvPicPr>
          <p:cNvPr descr="Index of /news/newspoints/brand-logos/2020/Stacked" id="164" name="Google Shape;164;p26"/>
          <p:cNvPicPr preferRelativeResize="0"/>
          <p:nvPr/>
        </p:nvPicPr>
        <p:blipFill>
          <a:blip r:embed="rId3">
            <a:alphaModFix/>
          </a:blip>
          <a:stretch>
            <a:fillRect/>
          </a:stretch>
        </p:blipFill>
        <p:spPr>
          <a:xfrm>
            <a:off x="0" y="0"/>
            <a:ext cx="767203" cy="792600"/>
          </a:xfrm>
          <a:prstGeom prst="rect">
            <a:avLst/>
          </a:prstGeom>
          <a:noFill/>
          <a:ln>
            <a:noFill/>
          </a:ln>
        </p:spPr>
      </p:pic>
      <p:sp>
        <p:nvSpPr>
          <p:cNvPr id="165" name="Google Shape;16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We also added more features to our dataset</a:t>
            </a:r>
            <a:endParaRPr sz="1700">
              <a:latin typeface="Montserrat Medium"/>
              <a:ea typeface="Montserrat Medium"/>
              <a:cs typeface="Montserrat Medium"/>
              <a:sym typeface="Montserrat Medium"/>
            </a:endParaRPr>
          </a:p>
          <a:p>
            <a:pPr indent="-336550" lvl="1" marL="9144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Is_weekend - feature which indicates if day is part of weekend or weekday</a:t>
            </a:r>
            <a:endParaRPr sz="1700">
              <a:latin typeface="Montserrat Medium"/>
              <a:ea typeface="Montserrat Medium"/>
              <a:cs typeface="Montserrat Medium"/>
              <a:sym typeface="Montserrat Medium"/>
            </a:endParaRPr>
          </a:p>
          <a:p>
            <a:pPr indent="-336550" lvl="1" marL="9144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Is_lockdown - indicates if the days are part of COVID lockdown</a:t>
            </a:r>
            <a:endParaRPr sz="1700">
              <a:latin typeface="Montserrat Medium"/>
              <a:ea typeface="Montserrat Medium"/>
              <a:cs typeface="Montserrat Medium"/>
              <a:sym typeface="Montserrat Medium"/>
            </a:endParaRPr>
          </a:p>
          <a:p>
            <a:pPr indent="-336550" lvl="1" marL="9144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Hour_bucket - indicates if </a:t>
            </a:r>
            <a:r>
              <a:rPr lang="en" sz="1700">
                <a:latin typeface="Montserrat Medium"/>
                <a:ea typeface="Montserrat Medium"/>
                <a:cs typeface="Montserrat Medium"/>
                <a:sym typeface="Montserrat Medium"/>
              </a:rPr>
              <a:t>it's</a:t>
            </a:r>
            <a:r>
              <a:rPr lang="en" sz="1700">
                <a:latin typeface="Montserrat Medium"/>
                <a:ea typeface="Montserrat Medium"/>
                <a:cs typeface="Montserrat Medium"/>
                <a:sym typeface="Montserrat Medium"/>
              </a:rPr>
              <a:t> </a:t>
            </a:r>
            <a:r>
              <a:rPr lang="en" sz="1700">
                <a:latin typeface="Montserrat Medium"/>
                <a:ea typeface="Montserrat Medium"/>
                <a:cs typeface="Montserrat Medium"/>
                <a:sym typeface="Montserrat Medium"/>
              </a:rPr>
              <a:t>morning</a:t>
            </a:r>
            <a:r>
              <a:rPr lang="en" sz="1700">
                <a:latin typeface="Montserrat Medium"/>
                <a:ea typeface="Montserrat Medium"/>
                <a:cs typeface="Montserrat Medium"/>
                <a:sym typeface="Montserrat Medium"/>
              </a:rPr>
              <a:t>, afternoon, evening</a:t>
            </a:r>
            <a:endParaRPr sz="1700">
              <a:latin typeface="Montserrat Medium"/>
              <a:ea typeface="Montserrat Medium"/>
              <a:cs typeface="Montserrat Medium"/>
              <a:sym typeface="Montserrat Medium"/>
            </a:endParaRPr>
          </a:p>
          <a:p>
            <a:pPr indent="-336550" lvl="1" marL="9144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temp_is_weekend: A new column created by multiplying the temp (temperature) column with the is_weekend column.</a:t>
            </a:r>
            <a:endParaRPr sz="1700">
              <a:latin typeface="Montserrat Medium"/>
              <a:ea typeface="Montserrat Medium"/>
              <a:cs typeface="Montserrat Medium"/>
              <a:sym typeface="Montserrat Medium"/>
            </a:endParaRPr>
          </a:p>
          <a:p>
            <a:pPr indent="-336550" lvl="1" marL="9144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humidity_is_weekend: Similarly, this column is created by multiplying humidity with is_weekend.</a:t>
            </a:r>
            <a:endParaRPr sz="1700">
              <a:latin typeface="Montserrat Medium"/>
              <a:ea typeface="Montserrat Medium"/>
              <a:cs typeface="Montserrat Medium"/>
              <a:sym typeface="Montserrat Medium"/>
            </a:endParaRPr>
          </a:p>
          <a:p>
            <a:pPr indent="-336550" lvl="1" marL="9144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We added these columns because the impact of temperature (temp) or humidity (humidity) on demand might vary between weekends and weekdays</a:t>
            </a:r>
            <a:endParaRPr sz="1700">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Feature Engineering</a:t>
            </a:r>
            <a:endParaRPr>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a:latin typeface="Montserrat ExtraBold"/>
              <a:ea typeface="Montserrat ExtraBold"/>
              <a:cs typeface="Montserrat ExtraBold"/>
              <a:sym typeface="Montserrat ExtraBold"/>
            </a:endParaRPr>
          </a:p>
        </p:txBody>
      </p:sp>
      <p:pic>
        <p:nvPicPr>
          <p:cNvPr descr="Index of /news/newspoints/brand-logos/2020/Stacked" id="171" name="Google Shape;171;p27"/>
          <p:cNvPicPr preferRelativeResize="0"/>
          <p:nvPr/>
        </p:nvPicPr>
        <p:blipFill>
          <a:blip r:embed="rId3">
            <a:alphaModFix/>
          </a:blip>
          <a:stretch>
            <a:fillRect/>
          </a:stretch>
        </p:blipFill>
        <p:spPr>
          <a:xfrm>
            <a:off x="0" y="0"/>
            <a:ext cx="767203" cy="792600"/>
          </a:xfrm>
          <a:prstGeom prst="rect">
            <a:avLst/>
          </a:prstGeom>
          <a:noFill/>
          <a:ln>
            <a:noFill/>
          </a:ln>
        </p:spPr>
      </p:pic>
      <p:sp>
        <p:nvSpPr>
          <p:cNvPr id="172" name="Google Shape;17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Outliers - During some cases we observed abnormal hourly demand for some stations</a:t>
            </a:r>
            <a:endParaRPr sz="1700">
              <a:latin typeface="Montserrat Medium"/>
              <a:ea typeface="Montserrat Medium"/>
              <a:cs typeface="Montserrat Medium"/>
              <a:sym typeface="Montserrat Medium"/>
            </a:endParaRPr>
          </a:p>
          <a:p>
            <a:pPr indent="0" lvl="0" marL="0" rtl="0" algn="l">
              <a:lnSpc>
                <a:spcPct val="95000"/>
              </a:lnSpc>
              <a:spcBef>
                <a:spcPts val="0"/>
              </a:spcBef>
              <a:spcAft>
                <a:spcPts val="0"/>
              </a:spcAft>
              <a:buNone/>
            </a:pPr>
            <a:r>
              <a:rPr lang="en" sz="1700">
                <a:latin typeface="Montserrat Medium"/>
                <a:ea typeface="Montserrat Medium"/>
                <a:cs typeface="Montserrat Medium"/>
                <a:sym typeface="Montserrat Medium"/>
              </a:rPr>
              <a:t>We identified outliers in demand using z-score methods and </a:t>
            </a:r>
            <a:r>
              <a:rPr lang="en" sz="1700">
                <a:latin typeface="Montserrat Medium"/>
                <a:ea typeface="Montserrat Medium"/>
                <a:cs typeface="Montserrat Medium"/>
                <a:sym typeface="Montserrat Medium"/>
              </a:rPr>
              <a:t>clean</a:t>
            </a:r>
            <a:r>
              <a:rPr lang="en" sz="1700">
                <a:latin typeface="Montserrat Medium"/>
                <a:ea typeface="Montserrat Medium"/>
                <a:cs typeface="Montserrat Medium"/>
                <a:sym typeface="Montserrat Medium"/>
              </a:rPr>
              <a:t> the data</a:t>
            </a:r>
            <a:endParaRPr sz="1700">
              <a:latin typeface="Montserrat Medium"/>
              <a:ea typeface="Montserrat Medium"/>
              <a:cs typeface="Montserrat Medium"/>
              <a:sym typeface="Montserrat Medium"/>
            </a:endParaRPr>
          </a:p>
          <a:p>
            <a:pPr indent="0" lvl="0" marL="0" rtl="0" algn="l">
              <a:lnSpc>
                <a:spcPct val="95000"/>
              </a:lnSpc>
              <a:spcBef>
                <a:spcPts val="0"/>
              </a:spcBef>
              <a:spcAft>
                <a:spcPts val="0"/>
              </a:spcAft>
              <a:buNone/>
            </a:pPr>
            <a:r>
              <a:rPr lang="en" sz="1700">
                <a:latin typeface="Montserrat Medium"/>
                <a:ea typeface="Montserrat Medium"/>
                <a:cs typeface="Montserrat Medium"/>
                <a:sym typeface="Montserrat Medium"/>
              </a:rPr>
              <a:t>After removing the Outliers the maximum demand per hour was 25 and minimum was 1 per station</a:t>
            </a:r>
            <a:endParaRPr sz="1700">
              <a:latin typeface="Montserrat Medium"/>
              <a:ea typeface="Montserrat Medium"/>
              <a:cs typeface="Montserrat Medium"/>
              <a:sym typeface="Montserrat Medium"/>
            </a:endParaRPr>
          </a:p>
          <a:p>
            <a:pPr indent="0" lvl="0" marL="914400" rtl="0" algn="l">
              <a:lnSpc>
                <a:spcPct val="95000"/>
              </a:lnSpc>
              <a:spcBef>
                <a:spcPts val="0"/>
              </a:spcBef>
              <a:spcAft>
                <a:spcPts val="0"/>
              </a:spcAft>
              <a:buNone/>
            </a:pPr>
            <a:r>
              <a:t/>
            </a:r>
            <a:endParaRPr sz="1700">
              <a:latin typeface="Montserrat Medium"/>
              <a:ea typeface="Montserrat Medium"/>
              <a:cs typeface="Montserrat Medium"/>
              <a:sym typeface="Montserrat Medium"/>
            </a:endParaRPr>
          </a:p>
        </p:txBody>
      </p:sp>
      <p:pic>
        <p:nvPicPr>
          <p:cNvPr id="173" name="Google Shape;173;p27"/>
          <p:cNvPicPr preferRelativeResize="0"/>
          <p:nvPr/>
        </p:nvPicPr>
        <p:blipFill>
          <a:blip r:embed="rId4">
            <a:alphaModFix/>
          </a:blip>
          <a:stretch>
            <a:fillRect/>
          </a:stretch>
        </p:blipFill>
        <p:spPr>
          <a:xfrm>
            <a:off x="4040250" y="2299650"/>
            <a:ext cx="4412974" cy="2718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3">
            <a:alphaModFix/>
          </a:blip>
          <a:stretch>
            <a:fillRect/>
          </a:stretch>
        </p:blipFill>
        <p:spPr>
          <a:xfrm>
            <a:off x="6802025" y="1171200"/>
            <a:ext cx="2199074" cy="3972301"/>
          </a:xfrm>
          <a:prstGeom prst="rect">
            <a:avLst/>
          </a:prstGeom>
          <a:noFill/>
          <a:ln cap="flat" cmpd="sng" w="9525">
            <a:solidFill>
              <a:srgbClr val="A32638"/>
            </a:solidFill>
            <a:prstDash val="solid"/>
            <a:round/>
            <a:headEnd len="sm" w="sm" type="none"/>
            <a:tailEnd len="sm" w="sm" type="none"/>
          </a:ln>
        </p:spPr>
      </p:pic>
      <p:pic>
        <p:nvPicPr>
          <p:cNvPr id="179" name="Google Shape;179;p28"/>
          <p:cNvPicPr preferRelativeResize="0"/>
          <p:nvPr/>
        </p:nvPicPr>
        <p:blipFill>
          <a:blip r:embed="rId4">
            <a:alphaModFix/>
          </a:blip>
          <a:stretch>
            <a:fillRect/>
          </a:stretch>
        </p:blipFill>
        <p:spPr>
          <a:xfrm>
            <a:off x="4524375" y="1171201"/>
            <a:ext cx="2277638" cy="3972298"/>
          </a:xfrm>
          <a:prstGeom prst="rect">
            <a:avLst/>
          </a:prstGeom>
          <a:noFill/>
          <a:ln cap="flat" cmpd="sng" w="9525">
            <a:solidFill>
              <a:srgbClr val="A32638"/>
            </a:solidFill>
            <a:prstDash val="solid"/>
            <a:round/>
            <a:headEnd len="sm" w="sm" type="none"/>
            <a:tailEnd len="sm" w="sm" type="none"/>
          </a:ln>
        </p:spPr>
      </p:pic>
      <p:pic>
        <p:nvPicPr>
          <p:cNvPr id="180" name="Google Shape;180;p28"/>
          <p:cNvPicPr preferRelativeResize="0"/>
          <p:nvPr/>
        </p:nvPicPr>
        <p:blipFill>
          <a:blip r:embed="rId5">
            <a:alphaModFix/>
          </a:blip>
          <a:stretch>
            <a:fillRect/>
          </a:stretch>
        </p:blipFill>
        <p:spPr>
          <a:xfrm>
            <a:off x="2325300" y="1171200"/>
            <a:ext cx="2199080" cy="3972300"/>
          </a:xfrm>
          <a:prstGeom prst="rect">
            <a:avLst/>
          </a:prstGeom>
          <a:noFill/>
          <a:ln cap="flat" cmpd="sng" w="9525">
            <a:solidFill>
              <a:srgbClr val="A32638"/>
            </a:solidFill>
            <a:prstDash val="solid"/>
            <a:round/>
            <a:headEnd len="sm" w="sm" type="none"/>
            <a:tailEnd len="sm" w="sm" type="none"/>
          </a:ln>
        </p:spPr>
      </p:pic>
      <p:pic>
        <p:nvPicPr>
          <p:cNvPr id="181" name="Google Shape;181;p28"/>
          <p:cNvPicPr preferRelativeResize="0"/>
          <p:nvPr/>
        </p:nvPicPr>
        <p:blipFill>
          <a:blip r:embed="rId6">
            <a:alphaModFix/>
          </a:blip>
          <a:stretch>
            <a:fillRect/>
          </a:stretch>
        </p:blipFill>
        <p:spPr>
          <a:xfrm>
            <a:off x="137475" y="1171200"/>
            <a:ext cx="2187850" cy="3972299"/>
          </a:xfrm>
          <a:prstGeom prst="rect">
            <a:avLst/>
          </a:prstGeom>
          <a:noFill/>
          <a:ln cap="flat" cmpd="sng" w="9525">
            <a:solidFill>
              <a:srgbClr val="A32638"/>
            </a:solidFill>
            <a:prstDash val="solid"/>
            <a:round/>
            <a:headEnd len="sm" w="sm" type="none"/>
            <a:tailEnd len="sm" w="sm" type="none"/>
          </a:ln>
        </p:spPr>
      </p:pic>
      <p:sp>
        <p:nvSpPr>
          <p:cNvPr id="182" name="Google Shape;182;p28"/>
          <p:cNvSpPr txBox="1"/>
          <p:nvPr>
            <p:ph type="title"/>
          </p:nvPr>
        </p:nvSpPr>
        <p:spPr>
          <a:xfrm>
            <a:off x="1951650" y="28807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HEATMAP</a:t>
            </a:r>
            <a:endParaRPr>
              <a:latin typeface="Montserrat ExtraBold"/>
              <a:ea typeface="Montserrat ExtraBold"/>
              <a:cs typeface="Montserrat ExtraBold"/>
              <a:sym typeface="Montserrat ExtraBold"/>
            </a:endParaRPr>
          </a:p>
        </p:txBody>
      </p:sp>
      <p:pic>
        <p:nvPicPr>
          <p:cNvPr descr="Index of /news/newspoints/brand-logos/2020/Stacked" id="183" name="Google Shape;183;p28"/>
          <p:cNvPicPr preferRelativeResize="0"/>
          <p:nvPr/>
        </p:nvPicPr>
        <p:blipFill>
          <a:blip r:embed="rId7">
            <a:alphaModFix/>
          </a:blip>
          <a:stretch>
            <a:fillRect/>
          </a:stretch>
        </p:blipFill>
        <p:spPr>
          <a:xfrm>
            <a:off x="0" y="0"/>
            <a:ext cx="767203" cy="792600"/>
          </a:xfrm>
          <a:prstGeom prst="rect">
            <a:avLst/>
          </a:prstGeom>
          <a:noFill/>
          <a:ln>
            <a:noFill/>
          </a:ln>
        </p:spPr>
      </p:pic>
      <p:sp>
        <p:nvSpPr>
          <p:cNvPr id="184" name="Google Shape;184;p28"/>
          <p:cNvSpPr txBox="1"/>
          <p:nvPr/>
        </p:nvSpPr>
        <p:spPr>
          <a:xfrm>
            <a:off x="666750" y="4572000"/>
            <a:ext cx="10572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5" name="Google Shape;185;p28"/>
          <p:cNvSpPr txBox="1"/>
          <p:nvPr/>
        </p:nvSpPr>
        <p:spPr>
          <a:xfrm>
            <a:off x="680300" y="4698575"/>
            <a:ext cx="1102200" cy="3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ontserrat SemiBold"/>
                <a:ea typeface="Montserrat SemiBold"/>
                <a:cs typeface="Montserrat SemiBold"/>
                <a:sym typeface="Montserrat SemiBold"/>
              </a:rPr>
              <a:t>12-6AM</a:t>
            </a:r>
            <a:endParaRPr sz="1800">
              <a:solidFill>
                <a:schemeClr val="dk2"/>
              </a:solidFill>
              <a:latin typeface="Montserrat SemiBold"/>
              <a:ea typeface="Montserrat SemiBold"/>
              <a:cs typeface="Montserrat SemiBold"/>
              <a:sym typeface="Montserrat SemiBold"/>
            </a:endParaRPr>
          </a:p>
        </p:txBody>
      </p:sp>
      <p:sp>
        <p:nvSpPr>
          <p:cNvPr id="186" name="Google Shape;186;p28"/>
          <p:cNvSpPr txBox="1"/>
          <p:nvPr/>
        </p:nvSpPr>
        <p:spPr>
          <a:xfrm>
            <a:off x="2640488" y="4698575"/>
            <a:ext cx="1568700" cy="3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ontserrat SemiBold"/>
                <a:ea typeface="Montserrat SemiBold"/>
                <a:cs typeface="Montserrat SemiBold"/>
                <a:sym typeface="Montserrat SemiBold"/>
              </a:rPr>
              <a:t>6AM</a:t>
            </a:r>
            <a:r>
              <a:rPr lang="en" sz="1800">
                <a:solidFill>
                  <a:schemeClr val="dk2"/>
                </a:solidFill>
                <a:latin typeface="Montserrat SemiBold"/>
                <a:ea typeface="Montserrat SemiBold"/>
                <a:cs typeface="Montserrat SemiBold"/>
                <a:sym typeface="Montserrat SemiBold"/>
              </a:rPr>
              <a:t>-12PM</a:t>
            </a:r>
            <a:endParaRPr sz="1800">
              <a:solidFill>
                <a:schemeClr val="dk2"/>
              </a:solidFill>
              <a:latin typeface="Montserrat SemiBold"/>
              <a:ea typeface="Montserrat SemiBold"/>
              <a:cs typeface="Montserrat SemiBold"/>
              <a:sym typeface="Montserrat SemiBold"/>
            </a:endParaRPr>
          </a:p>
        </p:txBody>
      </p:sp>
      <p:sp>
        <p:nvSpPr>
          <p:cNvPr id="187" name="Google Shape;187;p28"/>
          <p:cNvSpPr txBox="1"/>
          <p:nvPr/>
        </p:nvSpPr>
        <p:spPr>
          <a:xfrm>
            <a:off x="5112100" y="4698575"/>
            <a:ext cx="1102200" cy="3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ontserrat SemiBold"/>
                <a:ea typeface="Montserrat SemiBold"/>
                <a:cs typeface="Montserrat SemiBold"/>
                <a:sym typeface="Montserrat SemiBold"/>
              </a:rPr>
              <a:t>12-6PM</a:t>
            </a:r>
            <a:endParaRPr sz="1800">
              <a:solidFill>
                <a:schemeClr val="dk2"/>
              </a:solidFill>
              <a:latin typeface="Montserrat SemiBold"/>
              <a:ea typeface="Montserrat SemiBold"/>
              <a:cs typeface="Montserrat SemiBold"/>
              <a:sym typeface="Montserrat SemiBold"/>
            </a:endParaRPr>
          </a:p>
        </p:txBody>
      </p:sp>
      <p:sp>
        <p:nvSpPr>
          <p:cNvPr id="188" name="Google Shape;188;p28"/>
          <p:cNvSpPr txBox="1"/>
          <p:nvPr/>
        </p:nvSpPr>
        <p:spPr>
          <a:xfrm>
            <a:off x="7117188" y="4698575"/>
            <a:ext cx="1568700" cy="3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ontserrat SemiBold"/>
                <a:ea typeface="Montserrat SemiBold"/>
                <a:cs typeface="Montserrat SemiBold"/>
                <a:sym typeface="Montserrat SemiBold"/>
              </a:rPr>
              <a:t>6PM-12AM</a:t>
            </a:r>
            <a:endParaRPr sz="1800">
              <a:solidFill>
                <a:schemeClr val="dk2"/>
              </a:solidFill>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 Visualization</a:t>
            </a:r>
            <a:endParaRPr>
              <a:latin typeface="Montserrat ExtraBold"/>
              <a:ea typeface="Montserrat ExtraBold"/>
              <a:cs typeface="Montserrat ExtraBold"/>
              <a:sym typeface="Montserrat ExtraBold"/>
            </a:endParaRPr>
          </a:p>
        </p:txBody>
      </p:sp>
      <p:sp>
        <p:nvSpPr>
          <p:cNvPr id="194" name="Google Shape;194;p29"/>
          <p:cNvSpPr txBox="1"/>
          <p:nvPr>
            <p:ph idx="1" type="body"/>
          </p:nvPr>
        </p:nvSpPr>
        <p:spPr>
          <a:xfrm>
            <a:off x="257500" y="1779125"/>
            <a:ext cx="4365600" cy="11166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None/>
            </a:pPr>
            <a:r>
              <a:rPr lang="en">
                <a:latin typeface="Montserrat Medium"/>
                <a:ea typeface="Montserrat Medium"/>
                <a:cs typeface="Montserrat Medium"/>
                <a:sym typeface="Montserrat Medium"/>
              </a:rPr>
              <a:t>Average demand per hour per station</a:t>
            </a:r>
            <a:endParaRPr>
              <a:latin typeface="Montserrat Medium"/>
              <a:ea typeface="Montserrat Medium"/>
              <a:cs typeface="Montserrat Medium"/>
              <a:sym typeface="Montserrat Medium"/>
            </a:endParaRPr>
          </a:p>
          <a:p>
            <a:pPr indent="0" lvl="0" marL="0" rtl="0" algn="ctr">
              <a:lnSpc>
                <a:spcPct val="100000"/>
              </a:lnSpc>
              <a:spcBef>
                <a:spcPts val="1200"/>
              </a:spcBef>
              <a:spcAft>
                <a:spcPts val="1200"/>
              </a:spcAft>
              <a:buNone/>
            </a:pP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p:txBody>
      </p:sp>
      <p:pic>
        <p:nvPicPr>
          <p:cNvPr descr="Index of /news/newspoints/brand-logos/2020/Stacked" id="195" name="Google Shape;195;p29"/>
          <p:cNvPicPr preferRelativeResize="0"/>
          <p:nvPr/>
        </p:nvPicPr>
        <p:blipFill>
          <a:blip r:embed="rId3">
            <a:alphaModFix/>
          </a:blip>
          <a:stretch>
            <a:fillRect/>
          </a:stretch>
        </p:blipFill>
        <p:spPr>
          <a:xfrm>
            <a:off x="0" y="0"/>
            <a:ext cx="767203" cy="792600"/>
          </a:xfrm>
          <a:prstGeom prst="rect">
            <a:avLst/>
          </a:prstGeom>
          <a:noFill/>
          <a:ln>
            <a:noFill/>
          </a:ln>
        </p:spPr>
      </p:pic>
      <p:pic>
        <p:nvPicPr>
          <p:cNvPr id="196" name="Google Shape;196;p29"/>
          <p:cNvPicPr preferRelativeResize="0"/>
          <p:nvPr/>
        </p:nvPicPr>
        <p:blipFill>
          <a:blip r:embed="rId4">
            <a:alphaModFix/>
          </a:blip>
          <a:stretch>
            <a:fillRect/>
          </a:stretch>
        </p:blipFill>
        <p:spPr>
          <a:xfrm>
            <a:off x="257500" y="2895725"/>
            <a:ext cx="5998259" cy="2043151"/>
          </a:xfrm>
          <a:prstGeom prst="rect">
            <a:avLst/>
          </a:prstGeom>
          <a:noFill/>
          <a:ln cap="flat" cmpd="sng" w="9525">
            <a:solidFill>
              <a:srgbClr val="A32638"/>
            </a:solidFill>
            <a:prstDash val="solid"/>
            <a:round/>
            <a:headEnd len="sm" w="sm" type="none"/>
            <a:tailEnd len="sm" w="sm" type="none"/>
          </a:ln>
        </p:spPr>
      </p:pic>
      <p:pic>
        <p:nvPicPr>
          <p:cNvPr id="197" name="Google Shape;197;p29"/>
          <p:cNvPicPr preferRelativeResize="0"/>
          <p:nvPr/>
        </p:nvPicPr>
        <p:blipFill>
          <a:blip r:embed="rId5">
            <a:alphaModFix/>
          </a:blip>
          <a:stretch>
            <a:fillRect/>
          </a:stretch>
        </p:blipFill>
        <p:spPr>
          <a:xfrm>
            <a:off x="5002550" y="682650"/>
            <a:ext cx="3829750" cy="2175175"/>
          </a:xfrm>
          <a:prstGeom prst="rect">
            <a:avLst/>
          </a:prstGeom>
          <a:noFill/>
          <a:ln cap="flat" cmpd="sng" w="9525">
            <a:solidFill>
              <a:srgbClr val="A32638"/>
            </a:solidFill>
            <a:prstDash val="solid"/>
            <a:round/>
            <a:headEnd len="sm" w="sm" type="none"/>
            <a:tailEnd len="sm" w="sm" type="none"/>
          </a:ln>
        </p:spPr>
      </p:pic>
      <p:sp>
        <p:nvSpPr>
          <p:cNvPr id="198" name="Google Shape;198;p29"/>
          <p:cNvSpPr txBox="1"/>
          <p:nvPr>
            <p:ph idx="1" type="body"/>
          </p:nvPr>
        </p:nvSpPr>
        <p:spPr>
          <a:xfrm>
            <a:off x="6628800" y="2895725"/>
            <a:ext cx="2203500" cy="14448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a:p>
            <a:pPr indent="0" lvl="0" marL="0" rtl="0" algn="ctr">
              <a:lnSpc>
                <a:spcPct val="100000"/>
              </a:lnSpc>
              <a:spcBef>
                <a:spcPts val="1200"/>
              </a:spcBef>
              <a:spcAft>
                <a:spcPts val="1200"/>
              </a:spcAft>
              <a:buNone/>
            </a:pPr>
            <a:r>
              <a:rPr lang="en">
                <a:latin typeface="Montserrat Medium"/>
                <a:ea typeface="Montserrat Medium"/>
                <a:cs typeface="Montserrat Medium"/>
                <a:sym typeface="Montserrat Medium"/>
              </a:rPr>
              <a:t>Demand by month &amp; year</a:t>
            </a:r>
            <a:endParaRPr>
              <a:latin typeface="Montserrat Medium"/>
              <a:ea typeface="Montserrat Medium"/>
              <a:cs typeface="Montserrat Medium"/>
              <a:sym typeface="Montserrat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 Visualization</a:t>
            </a:r>
            <a:endParaRPr>
              <a:latin typeface="Montserrat ExtraBold"/>
              <a:ea typeface="Montserrat ExtraBold"/>
              <a:cs typeface="Montserrat ExtraBold"/>
              <a:sym typeface="Montserrat ExtraBold"/>
            </a:endParaRPr>
          </a:p>
        </p:txBody>
      </p:sp>
      <p:sp>
        <p:nvSpPr>
          <p:cNvPr id="204" name="Google Shape;204;p30"/>
          <p:cNvSpPr txBox="1"/>
          <p:nvPr>
            <p:ph idx="1" type="body"/>
          </p:nvPr>
        </p:nvSpPr>
        <p:spPr>
          <a:xfrm>
            <a:off x="257500" y="1779125"/>
            <a:ext cx="3018300" cy="11166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None/>
            </a:pPr>
            <a:r>
              <a:rPr lang="en">
                <a:latin typeface="Montserrat Medium"/>
                <a:ea typeface="Montserrat Medium"/>
                <a:cs typeface="Montserrat Medium"/>
                <a:sym typeface="Montserrat Medium"/>
              </a:rPr>
              <a:t>Total demand over time of the day</a:t>
            </a:r>
            <a:endParaRPr>
              <a:latin typeface="Montserrat Medium"/>
              <a:ea typeface="Montserrat Medium"/>
              <a:cs typeface="Montserrat Medium"/>
              <a:sym typeface="Montserrat Medium"/>
            </a:endParaRPr>
          </a:p>
          <a:p>
            <a:pPr indent="0" lvl="0" marL="0" rtl="0" algn="ctr">
              <a:lnSpc>
                <a:spcPct val="100000"/>
              </a:lnSpc>
              <a:spcBef>
                <a:spcPts val="1200"/>
              </a:spcBef>
              <a:spcAft>
                <a:spcPts val="1200"/>
              </a:spcAft>
              <a:buNone/>
            </a:pP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p:txBody>
      </p:sp>
      <p:pic>
        <p:nvPicPr>
          <p:cNvPr descr="Index of /news/newspoints/brand-logos/2020/Stacked" id="205" name="Google Shape;205;p30"/>
          <p:cNvPicPr preferRelativeResize="0"/>
          <p:nvPr/>
        </p:nvPicPr>
        <p:blipFill>
          <a:blip r:embed="rId3">
            <a:alphaModFix/>
          </a:blip>
          <a:stretch>
            <a:fillRect/>
          </a:stretch>
        </p:blipFill>
        <p:spPr>
          <a:xfrm>
            <a:off x="0" y="0"/>
            <a:ext cx="767203" cy="792600"/>
          </a:xfrm>
          <a:prstGeom prst="rect">
            <a:avLst/>
          </a:prstGeom>
          <a:noFill/>
          <a:ln>
            <a:noFill/>
          </a:ln>
        </p:spPr>
      </p:pic>
      <p:sp>
        <p:nvSpPr>
          <p:cNvPr id="206" name="Google Shape;206;p30"/>
          <p:cNvSpPr txBox="1"/>
          <p:nvPr>
            <p:ph idx="1" type="body"/>
          </p:nvPr>
        </p:nvSpPr>
        <p:spPr>
          <a:xfrm>
            <a:off x="6628800" y="2895725"/>
            <a:ext cx="2203500" cy="14448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a:p>
            <a:pPr indent="0" lvl="0" marL="0" rtl="0" algn="ctr">
              <a:lnSpc>
                <a:spcPct val="100000"/>
              </a:lnSpc>
              <a:spcBef>
                <a:spcPts val="1200"/>
              </a:spcBef>
              <a:spcAft>
                <a:spcPts val="1200"/>
              </a:spcAft>
              <a:buNone/>
            </a:pPr>
            <a:r>
              <a:rPr lang="en">
                <a:latin typeface="Montserrat Medium"/>
                <a:ea typeface="Montserrat Medium"/>
                <a:cs typeface="Montserrat Medium"/>
                <a:sym typeface="Montserrat Medium"/>
              </a:rPr>
              <a:t>Avg Demand by Avg Temperature</a:t>
            </a:r>
            <a:endParaRPr>
              <a:latin typeface="Montserrat Medium"/>
              <a:ea typeface="Montserrat Medium"/>
              <a:cs typeface="Montserrat Medium"/>
              <a:sym typeface="Montserrat Medium"/>
            </a:endParaRPr>
          </a:p>
        </p:txBody>
      </p:sp>
      <p:pic>
        <p:nvPicPr>
          <p:cNvPr id="207" name="Google Shape;207;p30"/>
          <p:cNvPicPr preferRelativeResize="0"/>
          <p:nvPr/>
        </p:nvPicPr>
        <p:blipFill>
          <a:blip r:embed="rId4">
            <a:alphaModFix/>
          </a:blip>
          <a:stretch>
            <a:fillRect/>
          </a:stretch>
        </p:blipFill>
        <p:spPr>
          <a:xfrm>
            <a:off x="4687500" y="643924"/>
            <a:ext cx="4144797" cy="2213075"/>
          </a:xfrm>
          <a:prstGeom prst="rect">
            <a:avLst/>
          </a:prstGeom>
          <a:noFill/>
          <a:ln cap="flat" cmpd="sng" w="9525">
            <a:solidFill>
              <a:srgbClr val="A32638"/>
            </a:solidFill>
            <a:prstDash val="solid"/>
            <a:round/>
            <a:headEnd len="sm" w="sm" type="none"/>
            <a:tailEnd len="sm" w="sm" type="none"/>
          </a:ln>
        </p:spPr>
      </p:pic>
      <p:pic>
        <p:nvPicPr>
          <p:cNvPr id="208" name="Google Shape;208;p30"/>
          <p:cNvPicPr preferRelativeResize="0"/>
          <p:nvPr/>
        </p:nvPicPr>
        <p:blipFill>
          <a:blip r:embed="rId5">
            <a:alphaModFix/>
          </a:blip>
          <a:stretch>
            <a:fillRect/>
          </a:stretch>
        </p:blipFill>
        <p:spPr>
          <a:xfrm>
            <a:off x="257492" y="2895720"/>
            <a:ext cx="4785983" cy="2043150"/>
          </a:xfrm>
          <a:prstGeom prst="rect">
            <a:avLst/>
          </a:prstGeom>
          <a:noFill/>
          <a:ln cap="flat" cmpd="sng" w="9525">
            <a:solidFill>
              <a:srgbClr val="A32638"/>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nvPicPr>
        <p:blipFill>
          <a:blip r:embed="rId3">
            <a:alphaModFix/>
          </a:blip>
          <a:stretch>
            <a:fillRect/>
          </a:stretch>
        </p:blipFill>
        <p:spPr>
          <a:xfrm>
            <a:off x="4687500" y="643920"/>
            <a:ext cx="4144799" cy="2213085"/>
          </a:xfrm>
          <a:prstGeom prst="rect">
            <a:avLst/>
          </a:prstGeom>
          <a:noFill/>
          <a:ln cap="flat" cmpd="sng" w="9525">
            <a:solidFill>
              <a:srgbClr val="A32638"/>
            </a:solidFill>
            <a:prstDash val="solid"/>
            <a:round/>
            <a:headEnd len="sm" w="sm" type="none"/>
            <a:tailEnd len="sm" w="sm" type="none"/>
          </a:ln>
        </p:spPr>
      </p:pic>
      <p:sp>
        <p:nvSpPr>
          <p:cNvPr id="214" name="Google Shape;214;p31"/>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 Visualization</a:t>
            </a:r>
            <a:endParaRPr>
              <a:latin typeface="Montserrat ExtraBold"/>
              <a:ea typeface="Montserrat ExtraBold"/>
              <a:cs typeface="Montserrat ExtraBold"/>
              <a:sym typeface="Montserrat ExtraBold"/>
            </a:endParaRPr>
          </a:p>
        </p:txBody>
      </p:sp>
      <p:sp>
        <p:nvSpPr>
          <p:cNvPr id="215" name="Google Shape;215;p31"/>
          <p:cNvSpPr txBox="1"/>
          <p:nvPr>
            <p:ph idx="1" type="body"/>
          </p:nvPr>
        </p:nvSpPr>
        <p:spPr>
          <a:xfrm>
            <a:off x="257500" y="1609200"/>
            <a:ext cx="3018300" cy="11166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None/>
            </a:pPr>
            <a:r>
              <a:rPr lang="en">
                <a:latin typeface="Montserrat Medium"/>
                <a:ea typeface="Montserrat Medium"/>
                <a:cs typeface="Montserrat Medium"/>
                <a:sym typeface="Montserrat Medium"/>
              </a:rPr>
              <a:t>Total demand by Season</a:t>
            </a:r>
            <a:endParaRPr>
              <a:latin typeface="Montserrat Medium"/>
              <a:ea typeface="Montserrat Medium"/>
              <a:cs typeface="Montserrat Medium"/>
              <a:sym typeface="Montserrat Medium"/>
            </a:endParaRPr>
          </a:p>
          <a:p>
            <a:pPr indent="0" lvl="0" marL="0" rtl="0" algn="ctr">
              <a:lnSpc>
                <a:spcPct val="100000"/>
              </a:lnSpc>
              <a:spcBef>
                <a:spcPts val="1200"/>
              </a:spcBef>
              <a:spcAft>
                <a:spcPts val="1200"/>
              </a:spcAft>
              <a:buNone/>
            </a:pP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p:txBody>
      </p:sp>
      <p:pic>
        <p:nvPicPr>
          <p:cNvPr descr="Index of /news/newspoints/brand-logos/2020/Stacked" id="216" name="Google Shape;216;p31"/>
          <p:cNvPicPr preferRelativeResize="0"/>
          <p:nvPr/>
        </p:nvPicPr>
        <p:blipFill>
          <a:blip r:embed="rId4">
            <a:alphaModFix/>
          </a:blip>
          <a:stretch>
            <a:fillRect/>
          </a:stretch>
        </p:blipFill>
        <p:spPr>
          <a:xfrm>
            <a:off x="0" y="0"/>
            <a:ext cx="767203" cy="792600"/>
          </a:xfrm>
          <a:prstGeom prst="rect">
            <a:avLst/>
          </a:prstGeom>
          <a:noFill/>
          <a:ln>
            <a:noFill/>
          </a:ln>
        </p:spPr>
      </p:pic>
      <p:sp>
        <p:nvSpPr>
          <p:cNvPr id="217" name="Google Shape;217;p31"/>
          <p:cNvSpPr txBox="1"/>
          <p:nvPr>
            <p:ph idx="1" type="body"/>
          </p:nvPr>
        </p:nvSpPr>
        <p:spPr>
          <a:xfrm>
            <a:off x="6628800" y="2895725"/>
            <a:ext cx="2203500" cy="14448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a:p>
            <a:pPr indent="0" lvl="0" marL="0" rtl="0" algn="ctr">
              <a:lnSpc>
                <a:spcPct val="100000"/>
              </a:lnSpc>
              <a:spcBef>
                <a:spcPts val="1200"/>
              </a:spcBef>
              <a:spcAft>
                <a:spcPts val="1200"/>
              </a:spcAft>
              <a:buNone/>
            </a:pPr>
            <a:r>
              <a:rPr lang="en">
                <a:latin typeface="Montserrat Medium"/>
                <a:ea typeface="Montserrat Medium"/>
                <a:cs typeface="Montserrat Medium"/>
                <a:sym typeface="Montserrat Medium"/>
              </a:rPr>
              <a:t>Total Demand by Hour buckets</a:t>
            </a:r>
            <a:endParaRPr>
              <a:latin typeface="Montserrat Medium"/>
              <a:ea typeface="Montserrat Medium"/>
              <a:cs typeface="Montserrat Medium"/>
              <a:sym typeface="Montserrat Medium"/>
            </a:endParaRPr>
          </a:p>
        </p:txBody>
      </p:sp>
      <p:pic>
        <p:nvPicPr>
          <p:cNvPr id="218" name="Google Shape;218;p31"/>
          <p:cNvPicPr preferRelativeResize="0"/>
          <p:nvPr/>
        </p:nvPicPr>
        <p:blipFill>
          <a:blip r:embed="rId5">
            <a:alphaModFix/>
          </a:blip>
          <a:stretch>
            <a:fillRect/>
          </a:stretch>
        </p:blipFill>
        <p:spPr>
          <a:xfrm>
            <a:off x="257500" y="2725795"/>
            <a:ext cx="4144782" cy="2213075"/>
          </a:xfrm>
          <a:prstGeom prst="rect">
            <a:avLst/>
          </a:prstGeom>
          <a:noFill/>
          <a:ln cap="flat" cmpd="sng" w="9525">
            <a:solidFill>
              <a:srgbClr val="A32638"/>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PROBLEM STATEMENT</a:t>
            </a:r>
            <a:endParaRPr>
              <a:latin typeface="Montserrat ExtraBold"/>
              <a:ea typeface="Montserrat ExtraBold"/>
              <a:cs typeface="Montserrat ExtraBold"/>
              <a:sym typeface="Montserrat ExtraBold"/>
            </a:endParaRPr>
          </a:p>
        </p:txBody>
      </p:sp>
      <p:sp>
        <p:nvSpPr>
          <p:cNvPr id="64" name="Google Shape;64;p14"/>
          <p:cNvSpPr txBox="1"/>
          <p:nvPr>
            <p:ph idx="1" type="body"/>
          </p:nvPr>
        </p:nvSpPr>
        <p:spPr>
          <a:xfrm>
            <a:off x="311700" y="1042475"/>
            <a:ext cx="8520600" cy="1557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latin typeface="Montserrat Medium"/>
                <a:ea typeface="Montserrat Medium"/>
                <a:cs typeface="Montserrat Medium"/>
                <a:sym typeface="Montserrat Medium"/>
              </a:rPr>
              <a:t>The Citi Bike program struggles with an ongoing imbalance in bike and dock availability across its network, leading to frequent user frustration when stations lack available bikes or open docks—especially during peak commuting hours. This imbalance disrupts the user experience, reduces satisfaction, and challenges the program’s operational efficiency.</a:t>
            </a:r>
            <a:endParaRPr sz="1600">
              <a:latin typeface="Montserrat Medium"/>
              <a:ea typeface="Montserrat Medium"/>
              <a:cs typeface="Montserrat Medium"/>
              <a:sym typeface="Montserrat Medium"/>
            </a:endParaRPr>
          </a:p>
        </p:txBody>
      </p:sp>
      <p:pic>
        <p:nvPicPr>
          <p:cNvPr descr="Index of /news/newspoints/brand-logos/2020/Stacked" id="65" name="Google Shape;65;p14"/>
          <p:cNvPicPr preferRelativeResize="0"/>
          <p:nvPr/>
        </p:nvPicPr>
        <p:blipFill>
          <a:blip r:embed="rId3">
            <a:alphaModFix/>
          </a:blip>
          <a:stretch>
            <a:fillRect/>
          </a:stretch>
        </p:blipFill>
        <p:spPr>
          <a:xfrm>
            <a:off x="0" y="0"/>
            <a:ext cx="767203" cy="792600"/>
          </a:xfrm>
          <a:prstGeom prst="rect">
            <a:avLst/>
          </a:prstGeom>
          <a:noFill/>
          <a:ln>
            <a:noFill/>
          </a:ln>
        </p:spPr>
      </p:pic>
      <p:pic>
        <p:nvPicPr>
          <p:cNvPr id="66" name="Google Shape;66;p14"/>
          <p:cNvPicPr preferRelativeResize="0"/>
          <p:nvPr/>
        </p:nvPicPr>
        <p:blipFill rotWithShape="1">
          <a:blip r:embed="rId4">
            <a:alphaModFix/>
          </a:blip>
          <a:srcRect b="10080" l="0" r="0" t="0"/>
          <a:stretch/>
        </p:blipFill>
        <p:spPr>
          <a:xfrm>
            <a:off x="422575" y="2625125"/>
            <a:ext cx="3326001" cy="2199326"/>
          </a:xfrm>
          <a:prstGeom prst="rect">
            <a:avLst/>
          </a:prstGeom>
          <a:noFill/>
          <a:ln cap="flat" cmpd="sng" w="9525">
            <a:solidFill>
              <a:srgbClr val="A32638"/>
            </a:solidFill>
            <a:prstDash val="solid"/>
            <a:round/>
            <a:headEnd len="sm" w="sm" type="none"/>
            <a:tailEnd len="sm" w="sm" type="none"/>
          </a:ln>
          <a:effectLst>
            <a:outerShdw blurRad="57150" rotWithShape="0" algn="bl" dir="5400000" dist="19050">
              <a:srgbClr val="000000">
                <a:alpha val="50000"/>
              </a:srgbClr>
            </a:outerShdw>
          </a:effectLst>
        </p:spPr>
      </p:pic>
      <p:pic>
        <p:nvPicPr>
          <p:cNvPr id="67" name="Google Shape;67;p14"/>
          <p:cNvPicPr preferRelativeResize="0"/>
          <p:nvPr/>
        </p:nvPicPr>
        <p:blipFill>
          <a:blip r:embed="rId5">
            <a:alphaModFix/>
          </a:blip>
          <a:stretch>
            <a:fillRect/>
          </a:stretch>
        </p:blipFill>
        <p:spPr>
          <a:xfrm>
            <a:off x="5899867" y="2625125"/>
            <a:ext cx="2932433" cy="2199325"/>
          </a:xfrm>
          <a:prstGeom prst="rect">
            <a:avLst/>
          </a:prstGeom>
          <a:noFill/>
          <a:ln cap="flat" cmpd="sng" w="9525">
            <a:solidFill>
              <a:srgbClr val="A32638"/>
            </a:solidFill>
            <a:prstDash val="solid"/>
            <a:round/>
            <a:headEnd len="sm" w="sm" type="none"/>
            <a:tailEnd len="sm" w="sm" type="none"/>
          </a:ln>
          <a:effectLst>
            <a:outerShdw blurRad="57150" rotWithShape="0" algn="bl" dir="5400000" dist="19050">
              <a:srgbClr val="000000">
                <a:alpha val="50000"/>
              </a:srgbClr>
            </a:outerShdw>
          </a:effectLst>
        </p:spPr>
      </p:pic>
      <p:sp>
        <p:nvSpPr>
          <p:cNvPr id="68" name="Google Shape;68;p14"/>
          <p:cNvSpPr txBox="1"/>
          <p:nvPr/>
        </p:nvSpPr>
        <p:spPr>
          <a:xfrm>
            <a:off x="3748575" y="3043350"/>
            <a:ext cx="2151300" cy="16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Light"/>
                <a:ea typeface="Montserrat Light"/>
                <a:cs typeface="Montserrat Light"/>
                <a:sym typeface="Montserrat Light"/>
              </a:rPr>
              <a:t>⬅No Bikes</a:t>
            </a:r>
            <a:endParaRPr>
              <a:solidFill>
                <a:schemeClr val="dk2"/>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dk2"/>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dk2"/>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dk2"/>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dk2"/>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dk2"/>
              </a:solidFill>
              <a:latin typeface="Montserrat Light"/>
              <a:ea typeface="Montserrat Light"/>
              <a:cs typeface="Montserrat Light"/>
              <a:sym typeface="Montserrat Light"/>
            </a:endParaRPr>
          </a:p>
          <a:p>
            <a:pPr indent="0" lvl="0" marL="0" rtl="0" algn="r">
              <a:spcBef>
                <a:spcPts val="0"/>
              </a:spcBef>
              <a:spcAft>
                <a:spcPts val="0"/>
              </a:spcAft>
              <a:buNone/>
            </a:pPr>
            <a:r>
              <a:rPr lang="en">
                <a:solidFill>
                  <a:schemeClr val="dk2"/>
                </a:solidFill>
                <a:latin typeface="Montserrat Light"/>
                <a:ea typeface="Montserrat Light"/>
                <a:cs typeface="Montserrat Light"/>
                <a:sym typeface="Montserrat Light"/>
              </a:rPr>
              <a:t>No Docks </a:t>
            </a:r>
            <a:r>
              <a:rPr lang="en" sz="1500">
                <a:solidFill>
                  <a:schemeClr val="dk2"/>
                </a:solidFill>
                <a:latin typeface="Montserrat Light"/>
                <a:ea typeface="Montserrat Light"/>
                <a:cs typeface="Montserrat Light"/>
                <a:sym typeface="Montserrat Light"/>
              </a:rPr>
              <a:t>➡</a:t>
            </a:r>
            <a:endParaRPr sz="1500">
              <a:solidFill>
                <a:schemeClr val="dk2"/>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5063850" y="2895724"/>
            <a:ext cx="3826568" cy="2043150"/>
          </a:xfrm>
          <a:prstGeom prst="rect">
            <a:avLst/>
          </a:prstGeom>
          <a:noFill/>
          <a:ln cap="flat" cmpd="sng" w="9525">
            <a:solidFill>
              <a:srgbClr val="A32638"/>
            </a:solidFill>
            <a:prstDash val="solid"/>
            <a:round/>
            <a:headEnd len="sm" w="sm" type="none"/>
            <a:tailEnd len="sm" w="sm" type="none"/>
          </a:ln>
        </p:spPr>
      </p:pic>
      <p:pic>
        <p:nvPicPr>
          <p:cNvPr id="224" name="Google Shape;224;p32"/>
          <p:cNvPicPr preferRelativeResize="0"/>
          <p:nvPr/>
        </p:nvPicPr>
        <p:blipFill>
          <a:blip r:embed="rId4">
            <a:alphaModFix/>
          </a:blip>
          <a:stretch>
            <a:fillRect/>
          </a:stretch>
        </p:blipFill>
        <p:spPr>
          <a:xfrm>
            <a:off x="2499613" y="597475"/>
            <a:ext cx="4144774" cy="2213075"/>
          </a:xfrm>
          <a:prstGeom prst="rect">
            <a:avLst/>
          </a:prstGeom>
          <a:noFill/>
          <a:ln cap="flat" cmpd="sng" w="9525">
            <a:solidFill>
              <a:srgbClr val="A32638"/>
            </a:solidFill>
            <a:prstDash val="solid"/>
            <a:round/>
            <a:headEnd len="sm" w="sm" type="none"/>
            <a:tailEnd len="sm" w="sm" type="none"/>
          </a:ln>
        </p:spPr>
      </p:pic>
      <p:sp>
        <p:nvSpPr>
          <p:cNvPr id="225" name="Google Shape;225;p32"/>
          <p:cNvSpPr txBox="1"/>
          <p:nvPr>
            <p:ph type="title"/>
          </p:nvPr>
        </p:nvSpPr>
        <p:spPr>
          <a:xfrm>
            <a:off x="1951650" y="109950"/>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Visualization</a:t>
            </a:r>
            <a:endParaRPr>
              <a:latin typeface="Montserrat ExtraBold"/>
              <a:ea typeface="Montserrat ExtraBold"/>
              <a:cs typeface="Montserrat ExtraBold"/>
              <a:sym typeface="Montserrat ExtraBold"/>
            </a:endParaRPr>
          </a:p>
        </p:txBody>
      </p:sp>
      <p:sp>
        <p:nvSpPr>
          <p:cNvPr id="226" name="Google Shape;226;p32"/>
          <p:cNvSpPr txBox="1"/>
          <p:nvPr>
            <p:ph idx="1" type="body"/>
          </p:nvPr>
        </p:nvSpPr>
        <p:spPr>
          <a:xfrm>
            <a:off x="257500" y="1779125"/>
            <a:ext cx="2104500" cy="1116600"/>
          </a:xfrm>
          <a:prstGeom prst="rect">
            <a:avLst/>
          </a:prstGeom>
        </p:spPr>
        <p:txBody>
          <a:bodyPr anchorCtr="0" anchor="t" bIns="91425" lIns="91425" spcFirstLastPara="1" rIns="91425" wrap="square" tIns="91425">
            <a:normAutofit fontScale="85000"/>
          </a:bodyPr>
          <a:lstStyle/>
          <a:p>
            <a:pPr indent="0" lvl="0" marL="0" rtl="0" algn="ctr">
              <a:lnSpc>
                <a:spcPct val="100000"/>
              </a:lnSpc>
              <a:spcBef>
                <a:spcPts val="0"/>
              </a:spcBef>
              <a:spcAft>
                <a:spcPts val="0"/>
              </a:spcAft>
              <a:buNone/>
            </a:pPr>
            <a:r>
              <a:rPr lang="en">
                <a:latin typeface="Montserrat Medium"/>
                <a:ea typeface="Montserrat Medium"/>
                <a:cs typeface="Montserrat Medium"/>
                <a:sym typeface="Montserrat Medium"/>
              </a:rPr>
              <a:t>Total demand over time of the day</a:t>
            </a:r>
            <a:endParaRPr>
              <a:latin typeface="Montserrat Medium"/>
              <a:ea typeface="Montserrat Medium"/>
              <a:cs typeface="Montserrat Medium"/>
              <a:sym typeface="Montserrat Medium"/>
            </a:endParaRPr>
          </a:p>
          <a:p>
            <a:pPr indent="0" lvl="0" marL="0" rtl="0" algn="ctr">
              <a:lnSpc>
                <a:spcPct val="100000"/>
              </a:lnSpc>
              <a:spcBef>
                <a:spcPts val="1200"/>
              </a:spcBef>
              <a:spcAft>
                <a:spcPts val="1200"/>
              </a:spcAft>
              <a:buNone/>
            </a:pP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p:txBody>
      </p:sp>
      <p:pic>
        <p:nvPicPr>
          <p:cNvPr descr="Index of /news/newspoints/brand-logos/2020/Stacked" id="227" name="Google Shape;227;p32"/>
          <p:cNvPicPr preferRelativeResize="0"/>
          <p:nvPr/>
        </p:nvPicPr>
        <p:blipFill>
          <a:blip r:embed="rId5">
            <a:alphaModFix/>
          </a:blip>
          <a:stretch>
            <a:fillRect/>
          </a:stretch>
        </p:blipFill>
        <p:spPr>
          <a:xfrm>
            <a:off x="0" y="0"/>
            <a:ext cx="767203" cy="792600"/>
          </a:xfrm>
          <a:prstGeom prst="rect">
            <a:avLst/>
          </a:prstGeom>
          <a:noFill/>
          <a:ln>
            <a:noFill/>
          </a:ln>
        </p:spPr>
      </p:pic>
      <p:sp>
        <p:nvSpPr>
          <p:cNvPr id="228" name="Google Shape;228;p32"/>
          <p:cNvSpPr txBox="1"/>
          <p:nvPr>
            <p:ph idx="1" type="body"/>
          </p:nvPr>
        </p:nvSpPr>
        <p:spPr>
          <a:xfrm>
            <a:off x="4080150" y="2895800"/>
            <a:ext cx="983700" cy="2043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a:p>
            <a:pPr indent="0" lvl="0" marL="0" rtl="0" algn="ctr">
              <a:lnSpc>
                <a:spcPct val="100000"/>
              </a:lnSpc>
              <a:spcBef>
                <a:spcPts val="1200"/>
              </a:spcBef>
              <a:spcAft>
                <a:spcPts val="1200"/>
              </a:spcAft>
              <a:buNone/>
            </a:pPr>
            <a:r>
              <a:rPr lang="en" sz="1200">
                <a:latin typeface="Montserrat Medium"/>
                <a:ea typeface="Montserrat Medium"/>
                <a:cs typeface="Montserrat Medium"/>
                <a:sym typeface="Montserrat Medium"/>
              </a:rPr>
              <a:t>Avg Demand by Weekend</a:t>
            </a:r>
            <a:endParaRPr sz="1200">
              <a:latin typeface="Montserrat Medium"/>
              <a:ea typeface="Montserrat Medium"/>
              <a:cs typeface="Montserrat Medium"/>
              <a:sym typeface="Montserrat Medium"/>
            </a:endParaRPr>
          </a:p>
        </p:txBody>
      </p:sp>
      <p:pic>
        <p:nvPicPr>
          <p:cNvPr id="229" name="Google Shape;229;p32"/>
          <p:cNvPicPr preferRelativeResize="0"/>
          <p:nvPr/>
        </p:nvPicPr>
        <p:blipFill>
          <a:blip r:embed="rId6">
            <a:alphaModFix/>
          </a:blip>
          <a:stretch>
            <a:fillRect/>
          </a:stretch>
        </p:blipFill>
        <p:spPr>
          <a:xfrm>
            <a:off x="257500" y="2895724"/>
            <a:ext cx="3826566" cy="2043150"/>
          </a:xfrm>
          <a:prstGeom prst="rect">
            <a:avLst/>
          </a:prstGeom>
          <a:noFill/>
          <a:ln cap="flat" cmpd="sng" w="9525">
            <a:solidFill>
              <a:srgbClr val="A32638"/>
            </a:solidFill>
            <a:prstDash val="solid"/>
            <a:round/>
            <a:headEnd len="sm" w="sm" type="none"/>
            <a:tailEnd len="sm" w="sm" type="none"/>
          </a:ln>
        </p:spPr>
      </p:pic>
      <p:sp>
        <p:nvSpPr>
          <p:cNvPr id="230" name="Google Shape;230;p32"/>
          <p:cNvSpPr txBox="1"/>
          <p:nvPr>
            <p:ph idx="1" type="body"/>
          </p:nvPr>
        </p:nvSpPr>
        <p:spPr>
          <a:xfrm>
            <a:off x="6785925" y="1779125"/>
            <a:ext cx="2104500" cy="1116600"/>
          </a:xfrm>
          <a:prstGeom prst="rect">
            <a:avLst/>
          </a:prstGeom>
        </p:spPr>
        <p:txBody>
          <a:bodyPr anchorCtr="0" anchor="t" bIns="91425" lIns="91425" spcFirstLastPara="1" rIns="91425" wrap="square" tIns="91425">
            <a:normAutofit fontScale="85000"/>
          </a:bodyPr>
          <a:lstStyle/>
          <a:p>
            <a:pPr indent="0" lvl="0" marL="0" rtl="0" algn="ctr">
              <a:lnSpc>
                <a:spcPct val="100000"/>
              </a:lnSpc>
              <a:spcBef>
                <a:spcPts val="0"/>
              </a:spcBef>
              <a:spcAft>
                <a:spcPts val="0"/>
              </a:spcAft>
              <a:buNone/>
            </a:pPr>
            <a:r>
              <a:rPr lang="en">
                <a:latin typeface="Montserrat Medium"/>
                <a:ea typeface="Montserrat Medium"/>
                <a:cs typeface="Montserrat Medium"/>
                <a:sym typeface="Montserrat Medium"/>
              </a:rPr>
              <a:t>Top 10 stations based on demand</a:t>
            </a:r>
            <a:endParaRPr>
              <a:latin typeface="Montserrat Medium"/>
              <a:ea typeface="Montserrat Medium"/>
              <a:cs typeface="Montserrat Medium"/>
              <a:sym typeface="Montserrat Medium"/>
            </a:endParaRPr>
          </a:p>
          <a:p>
            <a:pPr indent="0" lvl="0" marL="0" rtl="0" algn="ctr">
              <a:lnSpc>
                <a:spcPct val="100000"/>
              </a:lnSpc>
              <a:spcBef>
                <a:spcPts val="1200"/>
              </a:spcBef>
              <a:spcAft>
                <a:spcPts val="1200"/>
              </a:spcAft>
              <a:buNone/>
            </a:pP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MODEL PIPELINE</a:t>
            </a:r>
            <a:endParaRPr>
              <a:latin typeface="Montserrat ExtraBold"/>
              <a:ea typeface="Montserrat ExtraBold"/>
              <a:cs typeface="Montserrat ExtraBold"/>
              <a:sym typeface="Montserrat ExtraBold"/>
            </a:endParaRPr>
          </a:p>
        </p:txBody>
      </p:sp>
      <p:pic>
        <p:nvPicPr>
          <p:cNvPr descr="Index of /news/newspoints/brand-logos/2020/Stacked" id="236" name="Google Shape;236;p33"/>
          <p:cNvPicPr preferRelativeResize="0"/>
          <p:nvPr/>
        </p:nvPicPr>
        <p:blipFill>
          <a:blip r:embed="rId3">
            <a:alphaModFix/>
          </a:blip>
          <a:stretch>
            <a:fillRect/>
          </a:stretch>
        </p:blipFill>
        <p:spPr>
          <a:xfrm>
            <a:off x="0" y="0"/>
            <a:ext cx="767203" cy="792600"/>
          </a:xfrm>
          <a:prstGeom prst="rect">
            <a:avLst/>
          </a:prstGeom>
          <a:noFill/>
          <a:ln>
            <a:noFill/>
          </a:ln>
        </p:spPr>
      </p:pic>
      <p:sp>
        <p:nvSpPr>
          <p:cNvPr id="237" name="Google Shape;237;p33"/>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The pipeline consists of three main stages: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Vector Assembler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Standard Scaler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ML Model (</a:t>
            </a:r>
            <a:r>
              <a:rPr lang="en" sz="1800">
                <a:solidFill>
                  <a:schemeClr val="dk2"/>
                </a:solidFill>
              </a:rPr>
              <a:t>Linear</a:t>
            </a:r>
            <a:r>
              <a:rPr lang="en" sz="1800">
                <a:solidFill>
                  <a:schemeClr val="dk2"/>
                </a:solidFill>
              </a:rPr>
              <a:t> regression, Decision Tree, Random Forest, GBT )</a:t>
            </a:r>
            <a:endParaRPr sz="1800">
              <a:solidFill>
                <a:schemeClr val="dk2"/>
              </a:solidFill>
            </a:endParaRPr>
          </a:p>
          <a:p>
            <a:pPr indent="-342900" lvl="0" marL="914400" rtl="0" algn="l">
              <a:spcBef>
                <a:spcPts val="0"/>
              </a:spcBef>
              <a:spcAft>
                <a:spcPts val="0"/>
              </a:spcAft>
              <a:buClr>
                <a:schemeClr val="dk2"/>
              </a:buClr>
              <a:buSzPts val="1800"/>
              <a:buChar char="●"/>
            </a:pPr>
            <a:r>
              <a:rPr lang="en" sz="1800">
                <a:solidFill>
                  <a:schemeClr val="dk2"/>
                </a:solidFill>
              </a:rPr>
              <a:t>VectorAssembler</a:t>
            </a:r>
            <a:endParaRPr sz="1800">
              <a:solidFill>
                <a:schemeClr val="dk2"/>
              </a:solidFill>
            </a:endParaRPr>
          </a:p>
          <a:p>
            <a:pPr indent="0" lvl="0" marL="914400" rtl="0" algn="l">
              <a:spcBef>
                <a:spcPts val="0"/>
              </a:spcBef>
              <a:spcAft>
                <a:spcPts val="0"/>
              </a:spcAft>
              <a:buNone/>
            </a:pPr>
            <a:r>
              <a:rPr lang="en" sz="1800">
                <a:solidFill>
                  <a:schemeClr val="dk2"/>
                </a:solidFill>
              </a:rPr>
              <a:t>Purpose: Combines multiple input features into a single vector.</a:t>
            </a:r>
            <a:endParaRPr sz="1800">
              <a:solidFill>
                <a:schemeClr val="dk2"/>
              </a:solidFill>
            </a:endParaRPr>
          </a:p>
          <a:p>
            <a:pPr indent="-342900" lvl="0" marL="914400" rtl="0" algn="l">
              <a:spcBef>
                <a:spcPts val="0"/>
              </a:spcBef>
              <a:spcAft>
                <a:spcPts val="0"/>
              </a:spcAft>
              <a:buClr>
                <a:schemeClr val="dk2"/>
              </a:buClr>
              <a:buSzPts val="1800"/>
              <a:buChar char="●"/>
            </a:pPr>
            <a:r>
              <a:rPr lang="en" sz="1800">
                <a:solidFill>
                  <a:schemeClr val="dk2"/>
                </a:solidFill>
              </a:rPr>
              <a:t>StandardScaler</a:t>
            </a:r>
            <a:endParaRPr sz="1800">
              <a:solidFill>
                <a:schemeClr val="dk2"/>
              </a:solidFill>
            </a:endParaRPr>
          </a:p>
          <a:p>
            <a:pPr indent="457200" lvl="0" marL="457200" rtl="0" algn="l">
              <a:spcBef>
                <a:spcPts val="0"/>
              </a:spcBef>
              <a:spcAft>
                <a:spcPts val="0"/>
              </a:spcAft>
              <a:buNone/>
            </a:pPr>
            <a:r>
              <a:rPr lang="en" sz="1800">
                <a:solidFill>
                  <a:schemeClr val="dk2"/>
                </a:solidFill>
              </a:rPr>
              <a:t>Purpose: Normalizes the feature vector for consistent scaling.</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Random Forest Model</a:t>
            </a:r>
            <a:endParaRPr>
              <a:latin typeface="Montserrat ExtraBold"/>
              <a:ea typeface="Montserrat ExtraBold"/>
              <a:cs typeface="Montserrat ExtraBold"/>
              <a:sym typeface="Montserrat ExtraBold"/>
            </a:endParaRPr>
          </a:p>
        </p:txBody>
      </p:sp>
      <p:pic>
        <p:nvPicPr>
          <p:cNvPr descr="Index of /news/newspoints/brand-logos/2020/Stacked" id="243" name="Google Shape;243;p34"/>
          <p:cNvPicPr preferRelativeResize="0"/>
          <p:nvPr/>
        </p:nvPicPr>
        <p:blipFill>
          <a:blip r:embed="rId3">
            <a:alphaModFix/>
          </a:blip>
          <a:stretch>
            <a:fillRect/>
          </a:stretch>
        </p:blipFill>
        <p:spPr>
          <a:xfrm>
            <a:off x="0" y="0"/>
            <a:ext cx="767203" cy="792600"/>
          </a:xfrm>
          <a:prstGeom prst="rect">
            <a:avLst/>
          </a:prstGeom>
          <a:noFill/>
          <a:ln>
            <a:noFill/>
          </a:ln>
        </p:spPr>
      </p:pic>
      <p:sp>
        <p:nvSpPr>
          <p:cNvPr id="244" name="Google Shape;244;p34"/>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Data Preparation: Features are assembled and scaled for optimal model performance (assembler, scaler).</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Model: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Random Forest Regressor: An ensemble learning method that combines multiple decision trees to improve prediction accuracy and handle complex data relationships.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Hyperparameters tuned:</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Number of trees (numTrees): [50, 100]</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Maximum depth (maxDepth): [5, 10]</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Model Optimization:</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Train-Validation Split:</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80% training data, 20% validation data.</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Evaluated using Root Mean Square Error (RMSE).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Grid search to find the best model.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Evaluation Metrics:</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RMSE: Measures prediction error magnitude.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R²: Proportion of explained variance.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MAE: Average absolute error.</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MSE: Mean of squared errors</a:t>
            </a:r>
            <a:endParaRPr sz="1200">
              <a:solidFill>
                <a:schemeClr val="dk2"/>
              </a:solidFill>
            </a:endParaRPr>
          </a:p>
        </p:txBody>
      </p:sp>
      <p:pic>
        <p:nvPicPr>
          <p:cNvPr id="245" name="Google Shape;245;p34"/>
          <p:cNvPicPr preferRelativeResize="0"/>
          <p:nvPr/>
        </p:nvPicPr>
        <p:blipFill>
          <a:blip r:embed="rId4">
            <a:alphaModFix/>
          </a:blip>
          <a:stretch>
            <a:fillRect/>
          </a:stretch>
        </p:blipFill>
        <p:spPr>
          <a:xfrm>
            <a:off x="4376150" y="2191600"/>
            <a:ext cx="5155475" cy="1967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Linear Regression</a:t>
            </a:r>
            <a:r>
              <a:rPr lang="en">
                <a:latin typeface="Montserrat ExtraBold"/>
                <a:ea typeface="Montserrat ExtraBold"/>
                <a:cs typeface="Montserrat ExtraBold"/>
                <a:sym typeface="Montserrat ExtraBold"/>
              </a:rPr>
              <a:t> Model</a:t>
            </a:r>
            <a:endParaRPr>
              <a:latin typeface="Montserrat ExtraBold"/>
              <a:ea typeface="Montserrat ExtraBold"/>
              <a:cs typeface="Montserrat ExtraBold"/>
              <a:sym typeface="Montserrat ExtraBold"/>
            </a:endParaRPr>
          </a:p>
        </p:txBody>
      </p:sp>
      <p:pic>
        <p:nvPicPr>
          <p:cNvPr descr="Index of /news/newspoints/brand-logos/2020/Stacked" id="251" name="Google Shape;251;p35"/>
          <p:cNvPicPr preferRelativeResize="0"/>
          <p:nvPr/>
        </p:nvPicPr>
        <p:blipFill>
          <a:blip r:embed="rId3">
            <a:alphaModFix/>
          </a:blip>
          <a:stretch>
            <a:fillRect/>
          </a:stretch>
        </p:blipFill>
        <p:spPr>
          <a:xfrm>
            <a:off x="0" y="0"/>
            <a:ext cx="767203" cy="792600"/>
          </a:xfrm>
          <a:prstGeom prst="rect">
            <a:avLst/>
          </a:prstGeom>
          <a:noFill/>
          <a:ln>
            <a:noFill/>
          </a:ln>
        </p:spPr>
      </p:pic>
      <p:sp>
        <p:nvSpPr>
          <p:cNvPr id="252" name="Google Shape;252;p35"/>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Data Preparation: Features are assembled and scaled for optimal model performance (assembler, scaler).</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Model:Linear Regression Regressor: </a:t>
            </a:r>
            <a:r>
              <a:rPr lang="en" sz="1200">
                <a:solidFill>
                  <a:schemeClr val="dk2"/>
                </a:solidFill>
              </a:rPr>
              <a:t>A simple and interpretable model that predicts demand by assuming a linear relationship between features and the target variable</a:t>
            </a:r>
            <a:r>
              <a:rPr lang="en" sz="1200">
                <a:solidFill>
                  <a:schemeClr val="dk2"/>
                </a:solidFill>
              </a:rPr>
              <a: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Hyperparameters tuned:</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Regularization parameter (regParam): [0.1, 0.3]</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Elastic net mixing parameter (elasticNetParam): [0.0 (Ridge), 0.5 (ElasticNet)].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Model Optimization:</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Train-Validation Split:</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80% training data, 20% validation data.</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Evaluated using Root Mean Square Error (RMSE).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Grid search to find the best model.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Evaluation Metrics:</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RMSE: Measures prediction error magnitude.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R²: Proportion of explained variance.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MAE: Average absolute error.</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MSE: Mean of squared errors</a:t>
            </a:r>
            <a:endParaRPr sz="1200">
              <a:solidFill>
                <a:schemeClr val="dk2"/>
              </a:solidFill>
            </a:endParaRPr>
          </a:p>
        </p:txBody>
      </p:sp>
      <p:pic>
        <p:nvPicPr>
          <p:cNvPr id="253" name="Google Shape;253;p35"/>
          <p:cNvPicPr preferRelativeResize="0"/>
          <p:nvPr/>
        </p:nvPicPr>
        <p:blipFill>
          <a:blip r:embed="rId4">
            <a:alphaModFix/>
          </a:blip>
          <a:stretch>
            <a:fillRect/>
          </a:stretch>
        </p:blipFill>
        <p:spPr>
          <a:xfrm>
            <a:off x="4149350" y="3369350"/>
            <a:ext cx="4836700" cy="1498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GBT</a:t>
            </a:r>
            <a:r>
              <a:rPr lang="en">
                <a:latin typeface="Montserrat ExtraBold"/>
                <a:ea typeface="Montserrat ExtraBold"/>
                <a:cs typeface="Montserrat ExtraBold"/>
                <a:sym typeface="Montserrat ExtraBold"/>
              </a:rPr>
              <a:t> Model</a:t>
            </a:r>
            <a:endParaRPr>
              <a:latin typeface="Montserrat ExtraBold"/>
              <a:ea typeface="Montserrat ExtraBold"/>
              <a:cs typeface="Montserrat ExtraBold"/>
              <a:sym typeface="Montserrat ExtraBold"/>
            </a:endParaRPr>
          </a:p>
        </p:txBody>
      </p:sp>
      <p:pic>
        <p:nvPicPr>
          <p:cNvPr descr="Index of /news/newspoints/brand-logos/2020/Stacked" id="259" name="Google Shape;259;p36"/>
          <p:cNvPicPr preferRelativeResize="0"/>
          <p:nvPr/>
        </p:nvPicPr>
        <p:blipFill>
          <a:blip r:embed="rId3">
            <a:alphaModFix/>
          </a:blip>
          <a:stretch>
            <a:fillRect/>
          </a:stretch>
        </p:blipFill>
        <p:spPr>
          <a:xfrm>
            <a:off x="0" y="0"/>
            <a:ext cx="767203" cy="792600"/>
          </a:xfrm>
          <a:prstGeom prst="rect">
            <a:avLst/>
          </a:prstGeom>
          <a:noFill/>
          <a:ln>
            <a:noFill/>
          </a:ln>
        </p:spPr>
      </p:pic>
      <p:sp>
        <p:nvSpPr>
          <p:cNvPr id="260" name="Google Shape;260;p36"/>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Data Preparation: Features are assembled and scaled for optimal model performance (assembler, scaler).</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Model:GBT Regressor: </a:t>
            </a:r>
            <a:r>
              <a:rPr lang="en" sz="1200">
                <a:solidFill>
                  <a:schemeClr val="dk2"/>
                </a:solidFill>
              </a:rPr>
              <a:t>A powerful ensemble model that builds trees iteratively to minimize prediction errors, effectively handling non-linear relationships and improving accuracy.</a:t>
            </a:r>
            <a:r>
              <a:rPr lang="en" sz="1200">
                <a:solidFill>
                  <a:schemeClr val="dk2"/>
                </a:solidFill>
              </a:rPr>
              <a: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Hyperparameters tuned:</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maxDepth: Maximum depth ([3, 5]).</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maxIter: Maximum iterations ([10, 20]).</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stepSize: Learning rate ([0.05, 0.1]).</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Evaluation Metrics:</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RMSE: Measures prediction error magnitude.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R²: Proportion of explained variance.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MAE: Average absolute error.</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MSE: Mean of squared errors</a:t>
            </a:r>
            <a:endParaRPr sz="1200">
              <a:solidFill>
                <a:schemeClr val="dk2"/>
              </a:solidFill>
            </a:endParaRPr>
          </a:p>
        </p:txBody>
      </p:sp>
      <p:pic>
        <p:nvPicPr>
          <p:cNvPr id="261" name="Google Shape;261;p36"/>
          <p:cNvPicPr preferRelativeResize="0"/>
          <p:nvPr/>
        </p:nvPicPr>
        <p:blipFill>
          <a:blip r:embed="rId4">
            <a:alphaModFix/>
          </a:blip>
          <a:stretch>
            <a:fillRect/>
          </a:stretch>
        </p:blipFill>
        <p:spPr>
          <a:xfrm>
            <a:off x="3847576" y="3153176"/>
            <a:ext cx="5221874" cy="1796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Decision Trees</a:t>
            </a:r>
            <a:r>
              <a:rPr lang="en">
                <a:latin typeface="Montserrat ExtraBold"/>
                <a:ea typeface="Montserrat ExtraBold"/>
                <a:cs typeface="Montserrat ExtraBold"/>
                <a:sym typeface="Montserrat ExtraBold"/>
              </a:rPr>
              <a:t> Model</a:t>
            </a:r>
            <a:endParaRPr>
              <a:latin typeface="Montserrat ExtraBold"/>
              <a:ea typeface="Montserrat ExtraBold"/>
              <a:cs typeface="Montserrat ExtraBold"/>
              <a:sym typeface="Montserrat ExtraBold"/>
            </a:endParaRPr>
          </a:p>
        </p:txBody>
      </p:sp>
      <p:pic>
        <p:nvPicPr>
          <p:cNvPr descr="Index of /news/newspoints/brand-logos/2020/Stacked" id="267" name="Google Shape;267;p37"/>
          <p:cNvPicPr preferRelativeResize="0"/>
          <p:nvPr/>
        </p:nvPicPr>
        <p:blipFill>
          <a:blip r:embed="rId3">
            <a:alphaModFix/>
          </a:blip>
          <a:stretch>
            <a:fillRect/>
          </a:stretch>
        </p:blipFill>
        <p:spPr>
          <a:xfrm>
            <a:off x="0" y="0"/>
            <a:ext cx="767203" cy="792600"/>
          </a:xfrm>
          <a:prstGeom prst="rect">
            <a:avLst/>
          </a:prstGeom>
          <a:noFill/>
          <a:ln>
            <a:noFill/>
          </a:ln>
        </p:spPr>
      </p:pic>
      <p:sp>
        <p:nvSpPr>
          <p:cNvPr id="268" name="Google Shape;268;p37"/>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Data Preparation: Features are assembled and scaled for optimal model performance (assembler, scaler).</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Model:Decision Tree Regressor: </a:t>
            </a:r>
            <a:r>
              <a:rPr lang="en" sz="1200">
                <a:solidFill>
                  <a:schemeClr val="dk2"/>
                </a:solidFill>
              </a:rPr>
              <a:t>A tree-based model that splits the data recursively to predict demand, handling non-linear relationships effectively</a:t>
            </a:r>
            <a:r>
              <a:rPr lang="en" sz="1200">
                <a:solidFill>
                  <a:schemeClr val="dk2"/>
                </a:solidFill>
              </a:rPr>
              <a: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Hyperparameters tuned:</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maxDepth: Maximum depth of the tree ([3, 5]).</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minInstancesPerNode: Minimum instances per node ([1, 2]).</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maxBins: Maximum number of bins for continuous features ([16]).</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Evaluation Metrics:</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RMSE: Measures prediction error magnitude.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R²: Proportion of explained variance.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MAE: Average absolute error.</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MSE: Mean of squared errors</a:t>
            </a:r>
            <a:endParaRPr sz="1200">
              <a:solidFill>
                <a:schemeClr val="dk2"/>
              </a:solidFill>
            </a:endParaRPr>
          </a:p>
        </p:txBody>
      </p:sp>
      <p:pic>
        <p:nvPicPr>
          <p:cNvPr id="269" name="Google Shape;269;p37"/>
          <p:cNvPicPr preferRelativeResize="0"/>
          <p:nvPr/>
        </p:nvPicPr>
        <p:blipFill>
          <a:blip r:embed="rId4">
            <a:alphaModFix/>
          </a:blip>
          <a:stretch>
            <a:fillRect/>
          </a:stretch>
        </p:blipFill>
        <p:spPr>
          <a:xfrm>
            <a:off x="3727175" y="3140300"/>
            <a:ext cx="5364649" cy="1843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Model Evaluation</a:t>
            </a:r>
            <a:endParaRPr>
              <a:latin typeface="Montserrat ExtraBold"/>
              <a:ea typeface="Montserrat ExtraBold"/>
              <a:cs typeface="Montserrat ExtraBold"/>
              <a:sym typeface="Montserrat ExtraBold"/>
            </a:endParaRPr>
          </a:p>
        </p:txBody>
      </p:sp>
      <p:pic>
        <p:nvPicPr>
          <p:cNvPr descr="Index of /news/newspoints/brand-logos/2020/Stacked" id="275" name="Google Shape;275;p38"/>
          <p:cNvPicPr preferRelativeResize="0"/>
          <p:nvPr/>
        </p:nvPicPr>
        <p:blipFill>
          <a:blip r:embed="rId3">
            <a:alphaModFix/>
          </a:blip>
          <a:stretch>
            <a:fillRect/>
          </a:stretch>
        </p:blipFill>
        <p:spPr>
          <a:xfrm>
            <a:off x="0" y="0"/>
            <a:ext cx="767203" cy="792600"/>
          </a:xfrm>
          <a:prstGeom prst="rect">
            <a:avLst/>
          </a:prstGeom>
          <a:noFill/>
          <a:ln>
            <a:noFill/>
          </a:ln>
        </p:spPr>
      </p:pic>
      <p:sp>
        <p:nvSpPr>
          <p:cNvPr id="276" name="Google Shape;276;p38"/>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For each cluster configuration, the models were trained using different percentages of the total</a:t>
            </a:r>
            <a:endParaRPr sz="1200">
              <a:solidFill>
                <a:schemeClr val="dk2"/>
              </a:solidFill>
            </a:endParaRPr>
          </a:p>
          <a:p>
            <a:pPr indent="0" lvl="0" marL="457200" rtl="0" algn="l">
              <a:spcBef>
                <a:spcPts val="0"/>
              </a:spcBef>
              <a:spcAft>
                <a:spcPts val="0"/>
              </a:spcAft>
              <a:buNone/>
            </a:pPr>
            <a:r>
              <a:rPr lang="en" sz="1200">
                <a:solidFill>
                  <a:schemeClr val="dk2"/>
                </a:solidFill>
              </a:rPr>
              <a:t>dataset to evaluate the relationship between data volume and computational efficiency. </a:t>
            </a:r>
            <a:endParaRPr sz="1200">
              <a:solidFill>
                <a:schemeClr val="dk2"/>
              </a:solidFill>
            </a:endParaRPr>
          </a:p>
          <a:p>
            <a:pPr indent="0" lvl="0" marL="457200" rtl="0" algn="l">
              <a:spcBef>
                <a:spcPts val="0"/>
              </a:spcBef>
              <a:spcAft>
                <a:spcPts val="0"/>
              </a:spcAft>
              <a:buNone/>
            </a:pPr>
            <a:r>
              <a:rPr lang="en" sz="1200">
                <a:solidFill>
                  <a:schemeClr val="dk2"/>
                </a:solidFill>
              </a:rPr>
              <a:t>The data proportions used were: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60% of the dataset</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80% of the dataset</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100% of the dataset</a:t>
            </a:r>
            <a:endParaRPr sz="1200">
              <a:solidFill>
                <a:schemeClr val="dk2"/>
              </a:solidFill>
            </a:endParaRPr>
          </a:p>
          <a:p>
            <a:pPr indent="-304800" lvl="0" marL="457200" rtl="0" algn="l">
              <a:spcBef>
                <a:spcPts val="0"/>
              </a:spcBef>
              <a:spcAft>
                <a:spcPts val="0"/>
              </a:spcAft>
              <a:buClr>
                <a:schemeClr val="dk2"/>
              </a:buClr>
              <a:buSzPts val="1200"/>
              <a:buChar char="●"/>
            </a:pPr>
            <a:r>
              <a:t/>
            </a:r>
            <a:endParaRPr sz="1200">
              <a:solidFill>
                <a:schemeClr val="dk2"/>
              </a:solidFill>
            </a:endParaRPr>
          </a:p>
        </p:txBody>
      </p:sp>
      <p:pic>
        <p:nvPicPr>
          <p:cNvPr id="277" name="Google Shape;277;p38"/>
          <p:cNvPicPr preferRelativeResize="0"/>
          <p:nvPr/>
        </p:nvPicPr>
        <p:blipFill>
          <a:blip r:embed="rId4">
            <a:alphaModFix/>
          </a:blip>
          <a:stretch>
            <a:fillRect/>
          </a:stretch>
        </p:blipFill>
        <p:spPr>
          <a:xfrm>
            <a:off x="1044312" y="2442327"/>
            <a:ext cx="7287874" cy="2227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Model Evaluation</a:t>
            </a:r>
            <a:endParaRPr>
              <a:latin typeface="Montserrat ExtraBold"/>
              <a:ea typeface="Montserrat ExtraBold"/>
              <a:cs typeface="Montserrat ExtraBold"/>
              <a:sym typeface="Montserrat ExtraBold"/>
            </a:endParaRPr>
          </a:p>
        </p:txBody>
      </p:sp>
      <p:pic>
        <p:nvPicPr>
          <p:cNvPr descr="Index of /news/newspoints/brand-logos/2020/Stacked" id="283" name="Google Shape;283;p39"/>
          <p:cNvPicPr preferRelativeResize="0"/>
          <p:nvPr/>
        </p:nvPicPr>
        <p:blipFill>
          <a:blip r:embed="rId3">
            <a:alphaModFix/>
          </a:blip>
          <a:stretch>
            <a:fillRect/>
          </a:stretch>
        </p:blipFill>
        <p:spPr>
          <a:xfrm>
            <a:off x="0" y="0"/>
            <a:ext cx="767203" cy="792600"/>
          </a:xfrm>
          <a:prstGeom prst="rect">
            <a:avLst/>
          </a:prstGeom>
          <a:noFill/>
          <a:ln>
            <a:noFill/>
          </a:ln>
        </p:spPr>
      </p:pic>
      <p:sp>
        <p:nvSpPr>
          <p:cNvPr id="284" name="Google Shape;284;p39"/>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2"/>
              </a:solidFill>
            </a:endParaRPr>
          </a:p>
        </p:txBody>
      </p:sp>
      <p:pic>
        <p:nvPicPr>
          <p:cNvPr id="285" name="Google Shape;285;p39"/>
          <p:cNvPicPr preferRelativeResize="0"/>
          <p:nvPr/>
        </p:nvPicPr>
        <p:blipFill>
          <a:blip r:embed="rId4">
            <a:alphaModFix/>
          </a:blip>
          <a:stretch>
            <a:fillRect/>
          </a:stretch>
        </p:blipFill>
        <p:spPr>
          <a:xfrm>
            <a:off x="1425650" y="946275"/>
            <a:ext cx="6292701" cy="2035476"/>
          </a:xfrm>
          <a:prstGeom prst="rect">
            <a:avLst/>
          </a:prstGeom>
          <a:noFill/>
          <a:ln>
            <a:noFill/>
          </a:ln>
        </p:spPr>
      </p:pic>
      <p:pic>
        <p:nvPicPr>
          <p:cNvPr id="286" name="Google Shape;286;p39"/>
          <p:cNvPicPr preferRelativeResize="0"/>
          <p:nvPr/>
        </p:nvPicPr>
        <p:blipFill>
          <a:blip r:embed="rId5">
            <a:alphaModFix/>
          </a:blip>
          <a:stretch>
            <a:fillRect/>
          </a:stretch>
        </p:blipFill>
        <p:spPr>
          <a:xfrm>
            <a:off x="1572875" y="2872800"/>
            <a:ext cx="5695951" cy="2231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Model Evaluation</a:t>
            </a:r>
            <a:endParaRPr>
              <a:latin typeface="Montserrat ExtraBold"/>
              <a:ea typeface="Montserrat ExtraBold"/>
              <a:cs typeface="Montserrat ExtraBold"/>
              <a:sym typeface="Montserrat ExtraBold"/>
            </a:endParaRPr>
          </a:p>
        </p:txBody>
      </p:sp>
      <p:pic>
        <p:nvPicPr>
          <p:cNvPr descr="Index of /news/newspoints/brand-logos/2020/Stacked" id="292" name="Google Shape;292;p40"/>
          <p:cNvPicPr preferRelativeResize="0"/>
          <p:nvPr/>
        </p:nvPicPr>
        <p:blipFill>
          <a:blip r:embed="rId3">
            <a:alphaModFix/>
          </a:blip>
          <a:stretch>
            <a:fillRect/>
          </a:stretch>
        </p:blipFill>
        <p:spPr>
          <a:xfrm>
            <a:off x="0" y="0"/>
            <a:ext cx="767203" cy="792600"/>
          </a:xfrm>
          <a:prstGeom prst="rect">
            <a:avLst/>
          </a:prstGeom>
          <a:noFill/>
          <a:ln>
            <a:noFill/>
          </a:ln>
        </p:spPr>
      </p:pic>
      <p:sp>
        <p:nvSpPr>
          <p:cNvPr id="293" name="Google Shape;293;p40"/>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dk2"/>
                </a:solidFill>
              </a:rPr>
              <a:t>The execution time increased as we increased the portions of data over 3 workers</a:t>
            </a:r>
            <a:endParaRPr sz="1200">
              <a:solidFill>
                <a:schemeClr val="dk2"/>
              </a:solidFill>
            </a:endParaRPr>
          </a:p>
          <a:p>
            <a:pPr indent="0" lvl="0" marL="457200" rtl="0" algn="l">
              <a:spcBef>
                <a:spcPts val="0"/>
              </a:spcBef>
              <a:spcAft>
                <a:spcPts val="0"/>
              </a:spcAft>
              <a:buNone/>
            </a:pPr>
            <a:r>
              <a:rPr lang="en" sz="1200">
                <a:solidFill>
                  <a:schemeClr val="dk2"/>
                </a:solidFill>
              </a:rPr>
              <a:t>No Significant change in RMSE as workers are increased</a:t>
            </a:r>
            <a:endParaRPr sz="1200">
              <a:solidFill>
                <a:schemeClr val="dk2"/>
              </a:solidFill>
            </a:endParaRPr>
          </a:p>
        </p:txBody>
      </p:sp>
      <p:pic>
        <p:nvPicPr>
          <p:cNvPr id="294" name="Google Shape;294;p40"/>
          <p:cNvPicPr preferRelativeResize="0"/>
          <p:nvPr/>
        </p:nvPicPr>
        <p:blipFill>
          <a:blip r:embed="rId4">
            <a:alphaModFix/>
          </a:blip>
          <a:stretch>
            <a:fillRect/>
          </a:stretch>
        </p:blipFill>
        <p:spPr>
          <a:xfrm>
            <a:off x="4539022" y="2005209"/>
            <a:ext cx="3997276" cy="3171225"/>
          </a:xfrm>
          <a:prstGeom prst="rect">
            <a:avLst/>
          </a:prstGeom>
          <a:noFill/>
          <a:ln>
            <a:noFill/>
          </a:ln>
        </p:spPr>
      </p:pic>
      <p:pic>
        <p:nvPicPr>
          <p:cNvPr id="295" name="Google Shape;295;p40"/>
          <p:cNvPicPr preferRelativeResize="0"/>
          <p:nvPr/>
        </p:nvPicPr>
        <p:blipFill>
          <a:blip r:embed="rId5">
            <a:alphaModFix/>
          </a:blip>
          <a:stretch>
            <a:fillRect/>
          </a:stretch>
        </p:blipFill>
        <p:spPr>
          <a:xfrm>
            <a:off x="311701" y="2005200"/>
            <a:ext cx="4387274" cy="28116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Model Evaluation</a:t>
            </a:r>
            <a:endParaRPr>
              <a:latin typeface="Montserrat ExtraBold"/>
              <a:ea typeface="Montserrat ExtraBold"/>
              <a:cs typeface="Montserrat ExtraBold"/>
              <a:sym typeface="Montserrat ExtraBold"/>
            </a:endParaRPr>
          </a:p>
        </p:txBody>
      </p:sp>
      <p:pic>
        <p:nvPicPr>
          <p:cNvPr descr="Index of /news/newspoints/brand-logos/2020/Stacked" id="301" name="Google Shape;301;p41"/>
          <p:cNvPicPr preferRelativeResize="0"/>
          <p:nvPr/>
        </p:nvPicPr>
        <p:blipFill>
          <a:blip r:embed="rId3">
            <a:alphaModFix/>
          </a:blip>
          <a:stretch>
            <a:fillRect/>
          </a:stretch>
        </p:blipFill>
        <p:spPr>
          <a:xfrm>
            <a:off x="0" y="0"/>
            <a:ext cx="767203" cy="792600"/>
          </a:xfrm>
          <a:prstGeom prst="rect">
            <a:avLst/>
          </a:prstGeom>
          <a:noFill/>
          <a:ln>
            <a:noFill/>
          </a:ln>
        </p:spPr>
      </p:pic>
      <p:sp>
        <p:nvSpPr>
          <p:cNvPr id="302" name="Google Shape;302;p41"/>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dk2"/>
                </a:solidFill>
              </a:rPr>
              <a:t>The execution time increased as we increased the portions of data over 4 workers</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0" lvl="0" marL="457200" rtl="0" algn="l">
              <a:spcBef>
                <a:spcPts val="0"/>
              </a:spcBef>
              <a:spcAft>
                <a:spcPts val="0"/>
              </a:spcAft>
              <a:buNone/>
            </a:pPr>
            <a:r>
              <a:t/>
            </a:r>
            <a:endParaRPr sz="1200">
              <a:solidFill>
                <a:schemeClr val="dk2"/>
              </a:solidFill>
            </a:endParaRPr>
          </a:p>
        </p:txBody>
      </p:sp>
      <p:pic>
        <p:nvPicPr>
          <p:cNvPr id="303" name="Google Shape;303;p41"/>
          <p:cNvPicPr preferRelativeResize="0"/>
          <p:nvPr/>
        </p:nvPicPr>
        <p:blipFill>
          <a:blip r:embed="rId4">
            <a:alphaModFix/>
          </a:blip>
          <a:stretch>
            <a:fillRect/>
          </a:stretch>
        </p:blipFill>
        <p:spPr>
          <a:xfrm>
            <a:off x="4922346" y="1949521"/>
            <a:ext cx="3625500" cy="2917150"/>
          </a:xfrm>
          <a:prstGeom prst="rect">
            <a:avLst/>
          </a:prstGeom>
          <a:noFill/>
          <a:ln>
            <a:noFill/>
          </a:ln>
        </p:spPr>
      </p:pic>
      <p:pic>
        <p:nvPicPr>
          <p:cNvPr id="304" name="Google Shape;304;p41"/>
          <p:cNvPicPr preferRelativeResize="0"/>
          <p:nvPr/>
        </p:nvPicPr>
        <p:blipFill>
          <a:blip r:embed="rId5">
            <a:alphaModFix/>
          </a:blip>
          <a:stretch>
            <a:fillRect/>
          </a:stretch>
        </p:blipFill>
        <p:spPr>
          <a:xfrm>
            <a:off x="506297" y="1949525"/>
            <a:ext cx="4551901" cy="2917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OBJECTIVE</a:t>
            </a:r>
            <a:endParaRPr>
              <a:latin typeface="Montserrat ExtraBold"/>
              <a:ea typeface="Montserrat ExtraBold"/>
              <a:cs typeface="Montserrat ExtraBold"/>
              <a:sym typeface="Montserrat ExtraBold"/>
            </a:endParaRPr>
          </a:p>
        </p:txBody>
      </p:sp>
      <p:sp>
        <p:nvSpPr>
          <p:cNvPr id="74" name="Google Shape;74;p15"/>
          <p:cNvSpPr txBox="1"/>
          <p:nvPr>
            <p:ph idx="1" type="body"/>
          </p:nvPr>
        </p:nvSpPr>
        <p:spPr>
          <a:xfrm>
            <a:off x="311700" y="1432625"/>
            <a:ext cx="8520600" cy="313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latin typeface="Montserrat Medium"/>
                <a:ea typeface="Montserrat Medium"/>
                <a:cs typeface="Montserrat Medium"/>
                <a:sym typeface="Montserrat Medium"/>
              </a:rPr>
              <a:t>Our project aims to design a machine learning solution that accurately predicts bike and dock demand at each station. By forecasting demand based on factors such as time of day, weather, and local events, our solution helps Citi Bike optimize resource allocation and planning. The ultimate goal is to improve operational efficiency and provide a more reliable experience for riders.</a:t>
            </a:r>
            <a:endParaRPr sz="2000">
              <a:latin typeface="Montserrat Medium"/>
              <a:ea typeface="Montserrat Medium"/>
              <a:cs typeface="Montserrat Medium"/>
              <a:sym typeface="Montserrat Medium"/>
            </a:endParaRPr>
          </a:p>
        </p:txBody>
      </p:sp>
      <p:pic>
        <p:nvPicPr>
          <p:cNvPr descr="Index of /news/newspoints/brand-logos/2020/Stacked" id="75" name="Google Shape;75;p15"/>
          <p:cNvPicPr preferRelativeResize="0"/>
          <p:nvPr/>
        </p:nvPicPr>
        <p:blipFill>
          <a:blip r:embed="rId3">
            <a:alphaModFix/>
          </a:blip>
          <a:stretch>
            <a:fillRect/>
          </a:stretch>
        </p:blipFill>
        <p:spPr>
          <a:xfrm>
            <a:off x="0" y="0"/>
            <a:ext cx="767203" cy="792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Model Evaluation</a:t>
            </a:r>
            <a:endParaRPr>
              <a:latin typeface="Montserrat ExtraBold"/>
              <a:ea typeface="Montserrat ExtraBold"/>
              <a:cs typeface="Montserrat ExtraBold"/>
              <a:sym typeface="Montserrat ExtraBold"/>
            </a:endParaRPr>
          </a:p>
        </p:txBody>
      </p:sp>
      <p:pic>
        <p:nvPicPr>
          <p:cNvPr descr="Index of /news/newspoints/brand-logos/2020/Stacked" id="310" name="Google Shape;310;p42"/>
          <p:cNvPicPr preferRelativeResize="0"/>
          <p:nvPr/>
        </p:nvPicPr>
        <p:blipFill>
          <a:blip r:embed="rId3">
            <a:alphaModFix/>
          </a:blip>
          <a:stretch>
            <a:fillRect/>
          </a:stretch>
        </p:blipFill>
        <p:spPr>
          <a:xfrm>
            <a:off x="0" y="0"/>
            <a:ext cx="767203" cy="792600"/>
          </a:xfrm>
          <a:prstGeom prst="rect">
            <a:avLst/>
          </a:prstGeom>
          <a:noFill/>
          <a:ln>
            <a:noFill/>
          </a:ln>
        </p:spPr>
      </p:pic>
      <p:sp>
        <p:nvSpPr>
          <p:cNvPr id="311" name="Google Shape;311;p42"/>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dk2"/>
                </a:solidFill>
              </a:rPr>
              <a:t>The execution time increased as we increased the portions of data over 5 workers</a:t>
            </a:r>
            <a:endParaRPr sz="1200">
              <a:solidFill>
                <a:schemeClr val="dk2"/>
              </a:solidFill>
            </a:endParaRPr>
          </a:p>
        </p:txBody>
      </p:sp>
      <p:pic>
        <p:nvPicPr>
          <p:cNvPr id="312" name="Google Shape;312;p42"/>
          <p:cNvPicPr preferRelativeResize="0"/>
          <p:nvPr/>
        </p:nvPicPr>
        <p:blipFill>
          <a:blip r:embed="rId4">
            <a:alphaModFix/>
          </a:blip>
          <a:stretch>
            <a:fillRect/>
          </a:stretch>
        </p:blipFill>
        <p:spPr>
          <a:xfrm>
            <a:off x="4572000" y="1569550"/>
            <a:ext cx="4483676" cy="3573950"/>
          </a:xfrm>
          <a:prstGeom prst="rect">
            <a:avLst/>
          </a:prstGeom>
          <a:noFill/>
          <a:ln>
            <a:noFill/>
          </a:ln>
        </p:spPr>
      </p:pic>
      <p:pic>
        <p:nvPicPr>
          <p:cNvPr id="313" name="Google Shape;313;p42"/>
          <p:cNvPicPr preferRelativeResize="0"/>
          <p:nvPr/>
        </p:nvPicPr>
        <p:blipFill>
          <a:blip r:embed="rId5">
            <a:alphaModFix/>
          </a:blip>
          <a:stretch>
            <a:fillRect/>
          </a:stretch>
        </p:blipFill>
        <p:spPr>
          <a:xfrm>
            <a:off x="181625" y="1962563"/>
            <a:ext cx="4322448" cy="2787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Model Evaluation</a:t>
            </a:r>
            <a:endParaRPr>
              <a:latin typeface="Montserrat ExtraBold"/>
              <a:ea typeface="Montserrat ExtraBold"/>
              <a:cs typeface="Montserrat ExtraBold"/>
              <a:sym typeface="Montserrat ExtraBold"/>
            </a:endParaRPr>
          </a:p>
        </p:txBody>
      </p:sp>
      <p:pic>
        <p:nvPicPr>
          <p:cNvPr descr="Index of /news/newspoints/brand-logos/2020/Stacked" id="319" name="Google Shape;319;p43"/>
          <p:cNvPicPr preferRelativeResize="0"/>
          <p:nvPr/>
        </p:nvPicPr>
        <p:blipFill>
          <a:blip r:embed="rId3">
            <a:alphaModFix/>
          </a:blip>
          <a:stretch>
            <a:fillRect/>
          </a:stretch>
        </p:blipFill>
        <p:spPr>
          <a:xfrm>
            <a:off x="0" y="0"/>
            <a:ext cx="767203" cy="792600"/>
          </a:xfrm>
          <a:prstGeom prst="rect">
            <a:avLst/>
          </a:prstGeom>
          <a:noFill/>
          <a:ln>
            <a:noFill/>
          </a:ln>
        </p:spPr>
      </p:pic>
      <p:sp>
        <p:nvSpPr>
          <p:cNvPr id="320" name="Google Shape;320;p43"/>
          <p:cNvSpPr txBox="1"/>
          <p:nvPr/>
        </p:nvSpPr>
        <p:spPr>
          <a:xfrm>
            <a:off x="544200" y="1140525"/>
            <a:ext cx="8288100" cy="360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dk2"/>
                </a:solidFill>
              </a:rPr>
              <a:t>There is no significant increase in R2 and RMSE as we increased the portion of data</a:t>
            </a:r>
            <a:endParaRPr sz="1200">
              <a:solidFill>
                <a:schemeClr val="dk2"/>
              </a:solidFill>
            </a:endParaRPr>
          </a:p>
        </p:txBody>
      </p:sp>
      <p:pic>
        <p:nvPicPr>
          <p:cNvPr id="321" name="Google Shape;321;p43"/>
          <p:cNvPicPr preferRelativeResize="0"/>
          <p:nvPr/>
        </p:nvPicPr>
        <p:blipFill>
          <a:blip r:embed="rId4">
            <a:alphaModFix/>
          </a:blip>
          <a:stretch>
            <a:fillRect/>
          </a:stretch>
        </p:blipFill>
        <p:spPr>
          <a:xfrm>
            <a:off x="5376245" y="2079750"/>
            <a:ext cx="3530976" cy="2862475"/>
          </a:xfrm>
          <a:prstGeom prst="rect">
            <a:avLst/>
          </a:prstGeom>
          <a:noFill/>
          <a:ln>
            <a:noFill/>
          </a:ln>
        </p:spPr>
      </p:pic>
      <p:pic>
        <p:nvPicPr>
          <p:cNvPr id="322" name="Google Shape;322;p43"/>
          <p:cNvPicPr preferRelativeResize="0"/>
          <p:nvPr/>
        </p:nvPicPr>
        <p:blipFill>
          <a:blip r:embed="rId5">
            <a:alphaModFix/>
          </a:blip>
          <a:stretch>
            <a:fillRect/>
          </a:stretch>
        </p:blipFill>
        <p:spPr>
          <a:xfrm>
            <a:off x="1021225" y="1934300"/>
            <a:ext cx="4119801" cy="3209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Conclusion</a:t>
            </a:r>
            <a:endParaRPr>
              <a:latin typeface="Montserrat ExtraBold"/>
              <a:ea typeface="Montserrat ExtraBold"/>
              <a:cs typeface="Montserrat ExtraBold"/>
              <a:sym typeface="Montserrat ExtraBold"/>
            </a:endParaRPr>
          </a:p>
        </p:txBody>
      </p:sp>
      <p:sp>
        <p:nvSpPr>
          <p:cNvPr id="328" name="Google Shape;32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Overall, GBT consistently has the lowest RMSE across all worker groups.</a:t>
            </a:r>
            <a:endParaRPr sz="1700">
              <a:latin typeface="Montserrat Medium"/>
              <a:ea typeface="Montserrat Medium"/>
              <a:cs typeface="Montserrat Medium"/>
              <a:sym typeface="Montserrat Medium"/>
            </a:endParaRPr>
          </a:p>
          <a:p>
            <a:pPr indent="-336550" lvl="0" marL="457200" rtl="0" algn="l">
              <a:lnSpc>
                <a:spcPct val="10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Overall, GBT performs best in terms of R² across all worker groups and data percentages.</a:t>
            </a:r>
            <a:endParaRPr sz="1700">
              <a:latin typeface="Montserrat Medium"/>
              <a:ea typeface="Montserrat Medium"/>
              <a:cs typeface="Montserrat Medium"/>
              <a:sym typeface="Montserrat Medium"/>
            </a:endParaRPr>
          </a:p>
          <a:p>
            <a:pPr indent="-336550" lvl="0" marL="457200" rtl="0" algn="l">
              <a:lnSpc>
                <a:spcPct val="10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Overall, Linear Regression is the fastest model, with consistently low wall time across all workers and data percentages.</a:t>
            </a:r>
            <a:endParaRPr sz="1700">
              <a:latin typeface="Montserrat Medium"/>
              <a:ea typeface="Montserrat Medium"/>
              <a:cs typeface="Montserrat Medium"/>
              <a:sym typeface="Montserrat Medium"/>
            </a:endParaRPr>
          </a:p>
        </p:txBody>
      </p:sp>
      <p:pic>
        <p:nvPicPr>
          <p:cNvPr descr="Index of /news/newspoints/brand-logos/2020/Stacked" id="329" name="Google Shape;329;p44"/>
          <p:cNvPicPr preferRelativeResize="0"/>
          <p:nvPr/>
        </p:nvPicPr>
        <p:blipFill>
          <a:blip r:embed="rId3">
            <a:alphaModFix/>
          </a:blip>
          <a:stretch>
            <a:fillRect/>
          </a:stretch>
        </p:blipFill>
        <p:spPr>
          <a:xfrm>
            <a:off x="0" y="0"/>
            <a:ext cx="767203" cy="792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PROPOSED SOLUTION</a:t>
            </a:r>
            <a:endParaRPr>
              <a:latin typeface="Montserrat ExtraBold"/>
              <a:ea typeface="Montserrat ExtraBold"/>
              <a:cs typeface="Montserrat ExtraBold"/>
              <a:sym typeface="Montserrat ExtraBold"/>
            </a:endParaRPr>
          </a:p>
        </p:txBody>
      </p:sp>
      <p:sp>
        <p:nvSpPr>
          <p:cNvPr id="335" name="Google Shape;33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6550" lvl="0" marL="457200" rtl="0" algn="l">
              <a:lnSpc>
                <a:spcPct val="10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User-incentives: Offer discounts or extra credits to return bikes to nearby underused docks(Bike Angels)</a:t>
            </a:r>
            <a:endParaRPr sz="1700">
              <a:latin typeface="Montserrat Medium"/>
              <a:ea typeface="Montserrat Medium"/>
              <a:cs typeface="Montserrat Medium"/>
              <a:sym typeface="Montserrat Medium"/>
            </a:endParaRPr>
          </a:p>
          <a:p>
            <a:pPr indent="-336550" lvl="0" marL="457200" rtl="0" algn="l">
              <a:lnSpc>
                <a:spcPct val="10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Extra charges: Charge extra based on time limits and high demand areas</a:t>
            </a:r>
            <a:endParaRPr sz="1700">
              <a:latin typeface="Montserrat Medium"/>
              <a:ea typeface="Montserrat Medium"/>
              <a:cs typeface="Montserrat Medium"/>
              <a:sym typeface="Montserrat Medium"/>
            </a:endParaRPr>
          </a:p>
          <a:p>
            <a:pPr indent="-336550" lvl="0" marL="457200" rtl="0" algn="l">
              <a:lnSpc>
                <a:spcPct val="10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Infrastructure management: Strategically place large stations in high-demand area</a:t>
            </a:r>
            <a:endParaRPr sz="1700">
              <a:latin typeface="Montserrat Medium"/>
              <a:ea typeface="Montserrat Medium"/>
              <a:cs typeface="Montserrat Medium"/>
              <a:sym typeface="Montserrat Medium"/>
            </a:endParaRPr>
          </a:p>
          <a:p>
            <a:pPr indent="-336550" lvl="0" marL="457200" rtl="0" algn="l">
              <a:lnSpc>
                <a:spcPct val="10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Loyalty program: To increase usage during winters, can introduce badges as well as prizes such as winter gear</a:t>
            </a:r>
            <a:endParaRPr sz="1700">
              <a:latin typeface="Montserrat Medium"/>
              <a:ea typeface="Montserrat Medium"/>
              <a:cs typeface="Montserrat Medium"/>
              <a:sym typeface="Montserrat Medium"/>
            </a:endParaRPr>
          </a:p>
          <a:p>
            <a:pPr indent="-336550" lvl="0" marL="457200" rtl="0" algn="l">
              <a:lnSpc>
                <a:spcPct val="10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Valet services: During peak times, valet services can be deployed to rebalance bikes</a:t>
            </a:r>
            <a:endParaRPr sz="1700">
              <a:latin typeface="Montserrat Medium"/>
              <a:ea typeface="Montserrat Medium"/>
              <a:cs typeface="Montserrat Medium"/>
              <a:sym typeface="Montserrat Medium"/>
            </a:endParaRPr>
          </a:p>
          <a:p>
            <a:pPr indent="-336550" lvl="0" marL="457200" rtl="0" algn="l">
              <a:lnSpc>
                <a:spcPct val="10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Real-time monitoring and rebalancing: Citibike crew can monitor real-time bike and dock usage and do rebalancing based on predicted demand</a:t>
            </a:r>
            <a:endParaRPr sz="1700">
              <a:latin typeface="Montserrat Medium"/>
              <a:ea typeface="Montserrat Medium"/>
              <a:cs typeface="Montserrat Medium"/>
              <a:sym typeface="Montserrat Medium"/>
            </a:endParaRPr>
          </a:p>
        </p:txBody>
      </p:sp>
      <p:pic>
        <p:nvPicPr>
          <p:cNvPr descr="Index of /news/newspoints/brand-logos/2020/Stacked" id="336" name="Google Shape;336;p45"/>
          <p:cNvPicPr preferRelativeResize="0"/>
          <p:nvPr/>
        </p:nvPicPr>
        <p:blipFill>
          <a:blip r:embed="rId3">
            <a:alphaModFix/>
          </a:blip>
          <a:stretch>
            <a:fillRect/>
          </a:stretch>
        </p:blipFill>
        <p:spPr>
          <a:xfrm>
            <a:off x="0" y="0"/>
            <a:ext cx="767203" cy="792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ctrTitle"/>
          </p:nvPr>
        </p:nvSpPr>
        <p:spPr>
          <a:xfrm>
            <a:off x="311700" y="1712550"/>
            <a:ext cx="8520600" cy="1563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A32638"/>
                </a:solidFill>
                <a:latin typeface="Montserrat ExtraBold"/>
                <a:ea typeface="Montserrat ExtraBold"/>
                <a:cs typeface="Montserrat ExtraBold"/>
                <a:sym typeface="Montserrat ExtraBold"/>
              </a:rPr>
              <a:t>THANK YOU!</a:t>
            </a:r>
            <a:endParaRPr>
              <a:solidFill>
                <a:srgbClr val="A32638"/>
              </a:solidFill>
              <a:latin typeface="Montserrat ExtraBold"/>
              <a:ea typeface="Montserrat ExtraBold"/>
              <a:cs typeface="Montserrat ExtraBold"/>
              <a:sym typeface="Montserrat ExtraBold"/>
            </a:endParaRPr>
          </a:p>
        </p:txBody>
      </p:sp>
      <p:pic>
        <p:nvPicPr>
          <p:cNvPr descr="Index of /news/newspoints/brand-logos/2020/Stacked" id="342" name="Google Shape;342;p46"/>
          <p:cNvPicPr preferRelativeResize="0"/>
          <p:nvPr/>
        </p:nvPicPr>
        <p:blipFill>
          <a:blip r:embed="rId3">
            <a:alphaModFix/>
          </a:blip>
          <a:stretch>
            <a:fillRect/>
          </a:stretch>
        </p:blipFill>
        <p:spPr>
          <a:xfrm>
            <a:off x="0" y="0"/>
            <a:ext cx="767203" cy="792600"/>
          </a:xfrm>
          <a:prstGeom prst="rect">
            <a:avLst/>
          </a:prstGeom>
          <a:noFill/>
          <a:ln>
            <a:noFill/>
          </a:ln>
        </p:spPr>
      </p:pic>
      <p:pic>
        <p:nvPicPr>
          <p:cNvPr descr="Index of /news/newspoints/brand-logos" id="343" name="Google Shape;343;p46"/>
          <p:cNvPicPr preferRelativeResize="0"/>
          <p:nvPr/>
        </p:nvPicPr>
        <p:blipFill>
          <a:blip r:embed="rId4">
            <a:alphaModFix amt="22000"/>
          </a:blip>
          <a:stretch>
            <a:fillRect/>
          </a:stretch>
        </p:blipFill>
        <p:spPr>
          <a:xfrm>
            <a:off x="5154950" y="603425"/>
            <a:ext cx="48006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a:t>
            </a:r>
            <a:endParaRPr>
              <a:latin typeface="Montserrat ExtraBold"/>
              <a:ea typeface="Montserrat ExtraBold"/>
              <a:cs typeface="Montserrat ExtraBold"/>
              <a:sym typeface="Montserrat ExtraBold"/>
            </a:endParaRPr>
          </a:p>
        </p:txBody>
      </p:sp>
      <p:pic>
        <p:nvPicPr>
          <p:cNvPr descr="Index of /news/newspoints/brand-logos/2020/Stacked" id="81" name="Google Shape;81;p16"/>
          <p:cNvPicPr preferRelativeResize="0"/>
          <p:nvPr/>
        </p:nvPicPr>
        <p:blipFill>
          <a:blip r:embed="rId3">
            <a:alphaModFix/>
          </a:blip>
          <a:stretch>
            <a:fillRect/>
          </a:stretch>
        </p:blipFill>
        <p:spPr>
          <a:xfrm>
            <a:off x="0" y="0"/>
            <a:ext cx="767203" cy="792600"/>
          </a:xfrm>
          <a:prstGeom prst="rect">
            <a:avLst/>
          </a:prstGeom>
          <a:noFill/>
          <a:ln>
            <a:noFill/>
          </a:ln>
        </p:spPr>
      </p:pic>
      <p:sp>
        <p:nvSpPr>
          <p:cNvPr id="82" name="Google Shape;82;p16"/>
          <p:cNvSpPr txBox="1"/>
          <p:nvPr/>
        </p:nvSpPr>
        <p:spPr>
          <a:xfrm>
            <a:off x="991225" y="1017725"/>
            <a:ext cx="69696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Montserrat Medium"/>
                <a:ea typeface="Montserrat Medium"/>
                <a:cs typeface="Montserrat Medium"/>
                <a:sym typeface="Montserrat Medium"/>
              </a:rPr>
              <a:t>https://citibikenyc.com/system-data (&gt;10 million rows)</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rPr lang="en" sz="1500">
                <a:solidFill>
                  <a:schemeClr val="dk2"/>
                </a:solidFill>
                <a:latin typeface="Montserrat Medium"/>
                <a:ea typeface="Montserrat Medium"/>
                <a:cs typeface="Montserrat Medium"/>
                <a:sym typeface="Montserrat Medium"/>
              </a:rPr>
              <a:t>BIKE/DOCK DATA</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rPr lang="en" sz="1500">
                <a:solidFill>
                  <a:schemeClr val="dk2"/>
                </a:solidFill>
                <a:latin typeface="Montserrat Medium"/>
                <a:ea typeface="Montserrat Medium"/>
                <a:cs typeface="Montserrat Medium"/>
                <a:sym typeface="Montserrat Medium"/>
              </a:rPr>
              <a:t>https://www.theopenbus.com/raw-data.html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rPr lang="en" sz="1500">
                <a:solidFill>
                  <a:schemeClr val="dk2"/>
                </a:solidFill>
                <a:latin typeface="Montserrat Medium"/>
                <a:ea typeface="Montserrat Medium"/>
                <a:cs typeface="Montserrat Medium"/>
                <a:sym typeface="Montserrat Medium"/>
              </a:rPr>
              <a:t>WEATHER DATA</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rPr lang="en" sz="1500">
                <a:solidFill>
                  <a:schemeClr val="dk2"/>
                </a:solidFill>
                <a:latin typeface="Montserrat Medium"/>
                <a:ea typeface="Montserrat Medium"/>
                <a:cs typeface="Montserrat Medium"/>
                <a:sym typeface="Montserrat Medium"/>
              </a:rPr>
              <a:t>https://www.visualcrossing.com/weather/weather-data-services</a:t>
            </a:r>
            <a:endParaRPr sz="15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2"/>
              </a:solidFill>
              <a:latin typeface="Montserrat Medium"/>
              <a:ea typeface="Montserrat Medium"/>
              <a:cs typeface="Montserrat Medium"/>
              <a:sym typeface="Montserrat Medium"/>
            </a:endParaRPr>
          </a:p>
        </p:txBody>
      </p:sp>
      <p:pic>
        <p:nvPicPr>
          <p:cNvPr id="83" name="Google Shape;83;p16"/>
          <p:cNvPicPr preferRelativeResize="0"/>
          <p:nvPr/>
        </p:nvPicPr>
        <p:blipFill>
          <a:blip r:embed="rId4">
            <a:alphaModFix/>
          </a:blip>
          <a:stretch>
            <a:fillRect/>
          </a:stretch>
        </p:blipFill>
        <p:spPr>
          <a:xfrm>
            <a:off x="1086225" y="1381000"/>
            <a:ext cx="7149951" cy="447125"/>
          </a:xfrm>
          <a:prstGeom prst="rect">
            <a:avLst/>
          </a:prstGeom>
          <a:noFill/>
          <a:ln cap="flat" cmpd="sng" w="9525">
            <a:solidFill>
              <a:srgbClr val="A32638"/>
            </a:solidFill>
            <a:prstDash val="solid"/>
            <a:round/>
            <a:headEnd len="sm" w="sm" type="none"/>
            <a:tailEnd len="sm" w="sm" type="none"/>
          </a:ln>
        </p:spPr>
      </p:pic>
      <p:pic>
        <p:nvPicPr>
          <p:cNvPr id="84" name="Google Shape;84;p16"/>
          <p:cNvPicPr preferRelativeResize="0"/>
          <p:nvPr/>
        </p:nvPicPr>
        <p:blipFill>
          <a:blip r:embed="rId5">
            <a:alphaModFix/>
          </a:blip>
          <a:stretch>
            <a:fillRect/>
          </a:stretch>
        </p:blipFill>
        <p:spPr>
          <a:xfrm>
            <a:off x="1086225" y="2473200"/>
            <a:ext cx="5493348" cy="799150"/>
          </a:xfrm>
          <a:prstGeom prst="rect">
            <a:avLst/>
          </a:prstGeom>
          <a:noFill/>
          <a:ln cap="flat" cmpd="sng" w="9525">
            <a:solidFill>
              <a:srgbClr val="A32638"/>
            </a:solidFill>
            <a:prstDash val="solid"/>
            <a:round/>
            <a:headEnd len="sm" w="sm" type="none"/>
            <a:tailEnd len="sm" w="sm" type="none"/>
          </a:ln>
        </p:spPr>
      </p:pic>
      <p:pic>
        <p:nvPicPr>
          <p:cNvPr id="85" name="Google Shape;85;p16"/>
          <p:cNvPicPr preferRelativeResize="0"/>
          <p:nvPr/>
        </p:nvPicPr>
        <p:blipFill>
          <a:blip r:embed="rId6">
            <a:alphaModFix/>
          </a:blip>
          <a:stretch>
            <a:fillRect/>
          </a:stretch>
        </p:blipFill>
        <p:spPr>
          <a:xfrm>
            <a:off x="130800" y="1277950"/>
            <a:ext cx="1244226" cy="65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 PROCESSING</a:t>
            </a:r>
            <a:endParaRPr>
              <a:latin typeface="Montserrat ExtraBold"/>
              <a:ea typeface="Montserrat ExtraBold"/>
              <a:cs typeface="Montserrat ExtraBold"/>
              <a:sym typeface="Montserrat ExtraBold"/>
            </a:endParaRPr>
          </a:p>
        </p:txBody>
      </p:sp>
      <p:sp>
        <p:nvSpPr>
          <p:cNvPr id="91" name="Google Shape;91;p17"/>
          <p:cNvSpPr txBox="1"/>
          <p:nvPr>
            <p:ph idx="1" type="body"/>
          </p:nvPr>
        </p:nvSpPr>
        <p:spPr>
          <a:xfrm>
            <a:off x="311700" y="1152475"/>
            <a:ext cx="8520600" cy="3648900"/>
          </a:xfrm>
          <a:prstGeom prst="rect">
            <a:avLst/>
          </a:prstGeom>
        </p:spPr>
        <p:txBody>
          <a:bodyPr anchorCtr="0" anchor="t" bIns="91425" lIns="91425" spcFirstLastPara="1" rIns="91425" wrap="square" tIns="91425">
            <a:noAutofit/>
          </a:bodyPr>
          <a:lstStyle/>
          <a:p>
            <a:pPr indent="-203200" lvl="0" marL="203200" rtl="0" algn="l">
              <a:lnSpc>
                <a:spcPct val="100000"/>
              </a:lnSpc>
              <a:spcBef>
                <a:spcPts val="900"/>
              </a:spcBef>
              <a:spcAft>
                <a:spcPts val="0"/>
              </a:spcAft>
              <a:buClr>
                <a:schemeClr val="dk1"/>
              </a:buClr>
              <a:buSzPts val="1100"/>
              <a:buFont typeface="Arial"/>
              <a:buNone/>
            </a:pPr>
            <a:r>
              <a:rPr lang="en" sz="1700">
                <a:latin typeface="Montserrat Medium"/>
                <a:ea typeface="Montserrat Medium"/>
                <a:cs typeface="Montserrat Medium"/>
                <a:sym typeface="Montserrat Medium"/>
              </a:rPr>
              <a:t>	1.	Acquire All Necessary Data</a:t>
            </a:r>
            <a:endParaRPr sz="1700">
              <a:latin typeface="Montserrat Medium"/>
              <a:ea typeface="Montserrat Medium"/>
              <a:cs typeface="Montserrat Medium"/>
              <a:sym typeface="Montserrat Medium"/>
            </a:endParaRPr>
          </a:p>
          <a:p>
            <a:pPr indent="-203200" lvl="0" marL="203200" rtl="0" algn="l">
              <a:lnSpc>
                <a:spcPct val="100000"/>
              </a:lnSpc>
              <a:spcBef>
                <a:spcPts val="900"/>
              </a:spcBef>
              <a:spcAft>
                <a:spcPts val="0"/>
              </a:spcAft>
              <a:buClr>
                <a:schemeClr val="dk1"/>
              </a:buClr>
              <a:buSzPts val="1100"/>
              <a:buFont typeface="Arial"/>
              <a:buNone/>
            </a:pPr>
            <a:r>
              <a:rPr lang="en" sz="1700">
                <a:latin typeface="Montserrat Medium"/>
                <a:ea typeface="Montserrat Medium"/>
                <a:cs typeface="Montserrat Medium"/>
                <a:sym typeface="Montserrat Medium"/>
              </a:rPr>
              <a:t>	2.	Perform Initial Data Cleaning</a:t>
            </a:r>
            <a:endParaRPr sz="1700">
              <a:latin typeface="Montserrat Medium"/>
              <a:ea typeface="Montserrat Medium"/>
              <a:cs typeface="Montserrat Medium"/>
              <a:sym typeface="Montserrat Medium"/>
            </a:endParaRPr>
          </a:p>
          <a:p>
            <a:pPr indent="-203200" lvl="0" marL="203200" rtl="0" algn="l">
              <a:lnSpc>
                <a:spcPct val="100000"/>
              </a:lnSpc>
              <a:spcBef>
                <a:spcPts val="900"/>
              </a:spcBef>
              <a:spcAft>
                <a:spcPts val="0"/>
              </a:spcAft>
              <a:buClr>
                <a:schemeClr val="dk1"/>
              </a:buClr>
              <a:buSzPts val="1100"/>
              <a:buFont typeface="Arial"/>
              <a:buNone/>
            </a:pPr>
            <a:r>
              <a:rPr lang="en" sz="1700">
                <a:latin typeface="Montserrat Medium"/>
                <a:ea typeface="Montserrat Medium"/>
                <a:cs typeface="Montserrat Medium"/>
                <a:sym typeface="Montserrat Medium"/>
              </a:rPr>
              <a:t>	3.	Upload Cleaned Data to the Cloud Bucket (Multiple CSVs)</a:t>
            </a:r>
            <a:endParaRPr sz="1700">
              <a:latin typeface="Montserrat Medium"/>
              <a:ea typeface="Montserrat Medium"/>
              <a:cs typeface="Montserrat Medium"/>
              <a:sym typeface="Montserrat Medium"/>
            </a:endParaRPr>
          </a:p>
          <a:p>
            <a:pPr indent="-203200" lvl="0" marL="203200" rtl="0" algn="l">
              <a:lnSpc>
                <a:spcPct val="100000"/>
              </a:lnSpc>
              <a:spcBef>
                <a:spcPts val="900"/>
              </a:spcBef>
              <a:spcAft>
                <a:spcPts val="0"/>
              </a:spcAft>
              <a:buClr>
                <a:schemeClr val="dk1"/>
              </a:buClr>
              <a:buSzPts val="1100"/>
              <a:buFont typeface="Arial"/>
              <a:buNone/>
            </a:pPr>
            <a:r>
              <a:rPr lang="en" sz="1700">
                <a:latin typeface="Montserrat Medium"/>
                <a:ea typeface="Montserrat Medium"/>
                <a:cs typeface="Montserrat Medium"/>
                <a:sym typeface="Montserrat Medium"/>
              </a:rPr>
              <a:t>	4.	Integrate Datasets</a:t>
            </a:r>
            <a:endParaRPr sz="1700">
              <a:latin typeface="Montserrat Medium"/>
              <a:ea typeface="Montserrat Medium"/>
              <a:cs typeface="Montserrat Medium"/>
              <a:sym typeface="Montserrat Medium"/>
            </a:endParaRPr>
          </a:p>
          <a:p>
            <a:pPr indent="-317500" lvl="0" marL="317500" rtl="0" algn="l">
              <a:lnSpc>
                <a:spcPct val="100000"/>
              </a:lnSpc>
              <a:spcBef>
                <a:spcPts val="900"/>
              </a:spcBef>
              <a:spcAft>
                <a:spcPts val="0"/>
              </a:spcAft>
              <a:buClr>
                <a:schemeClr val="dk1"/>
              </a:buClr>
              <a:buSzPts val="1100"/>
              <a:buFont typeface="Arial"/>
              <a:buNone/>
            </a:pPr>
            <a:r>
              <a:rPr lang="en" sz="1700">
                <a:latin typeface="Montserrat Medium"/>
                <a:ea typeface="Montserrat Medium"/>
                <a:cs typeface="Montserrat Medium"/>
                <a:sym typeface="Montserrat Medium"/>
              </a:rPr>
              <a:t>	•	Clean Citi Bike data and integrate weather conditions.</a:t>
            </a:r>
            <a:endParaRPr sz="1700">
              <a:latin typeface="Montserrat Medium"/>
              <a:ea typeface="Montserrat Medium"/>
              <a:cs typeface="Montserrat Medium"/>
              <a:sym typeface="Montserrat Medium"/>
            </a:endParaRPr>
          </a:p>
          <a:p>
            <a:pPr indent="-203200" lvl="0" marL="203200" rtl="0" algn="l">
              <a:lnSpc>
                <a:spcPct val="100000"/>
              </a:lnSpc>
              <a:spcBef>
                <a:spcPts val="900"/>
              </a:spcBef>
              <a:spcAft>
                <a:spcPts val="0"/>
              </a:spcAft>
              <a:buClr>
                <a:schemeClr val="dk1"/>
              </a:buClr>
              <a:buSzPts val="1100"/>
              <a:buFont typeface="Arial"/>
              <a:buNone/>
            </a:pPr>
            <a:r>
              <a:rPr lang="en" sz="1700">
                <a:latin typeface="Montserrat Medium"/>
                <a:ea typeface="Montserrat Medium"/>
                <a:cs typeface="Montserrat Medium"/>
                <a:sym typeface="Montserrat Medium"/>
              </a:rPr>
              <a:t>	5.	Create Uniform Time Intervals and Resample Data</a:t>
            </a:r>
            <a:endParaRPr sz="1700">
              <a:latin typeface="Montserrat Medium"/>
              <a:ea typeface="Montserrat Medium"/>
              <a:cs typeface="Montserrat Medium"/>
              <a:sym typeface="Montserrat Medium"/>
            </a:endParaRPr>
          </a:p>
          <a:p>
            <a:pPr indent="-317500" lvl="0" marL="317500" rtl="0" algn="l">
              <a:lnSpc>
                <a:spcPct val="100000"/>
              </a:lnSpc>
              <a:spcBef>
                <a:spcPts val="900"/>
              </a:spcBef>
              <a:spcAft>
                <a:spcPts val="0"/>
              </a:spcAft>
              <a:buClr>
                <a:schemeClr val="dk1"/>
              </a:buClr>
              <a:buSzPts val="1100"/>
              <a:buFont typeface="Arial"/>
              <a:buNone/>
            </a:pPr>
            <a:r>
              <a:rPr lang="en" sz="1700">
                <a:latin typeface="Montserrat Medium"/>
                <a:ea typeface="Montserrat Medium"/>
                <a:cs typeface="Montserrat Medium"/>
                <a:sym typeface="Montserrat Medium"/>
              </a:rPr>
              <a:t>	•	Resample the integrated data to create total inflow and outflow metrics.</a:t>
            </a:r>
            <a:endParaRPr sz="1700">
              <a:latin typeface="Montserrat Medium"/>
              <a:ea typeface="Montserrat Medium"/>
              <a:cs typeface="Montserrat Medium"/>
              <a:sym typeface="Montserrat Medium"/>
            </a:endParaRPr>
          </a:p>
          <a:p>
            <a:pPr indent="-203200" lvl="0" marL="203200" rtl="0" algn="l">
              <a:lnSpc>
                <a:spcPct val="100000"/>
              </a:lnSpc>
              <a:spcBef>
                <a:spcPts val="900"/>
              </a:spcBef>
              <a:spcAft>
                <a:spcPts val="0"/>
              </a:spcAft>
              <a:buClr>
                <a:schemeClr val="dk1"/>
              </a:buClr>
              <a:buSzPts val="1100"/>
              <a:buFont typeface="Arial"/>
              <a:buNone/>
            </a:pPr>
            <a:r>
              <a:rPr lang="en" sz="1700">
                <a:latin typeface="Montserrat Medium"/>
                <a:ea typeface="Montserrat Medium"/>
                <a:cs typeface="Montserrat Medium"/>
                <a:sym typeface="Montserrat Medium"/>
              </a:rPr>
              <a:t>	6.	Perform Final Data Cleaning</a:t>
            </a:r>
            <a:endParaRPr sz="1700">
              <a:latin typeface="Montserrat Medium"/>
              <a:ea typeface="Montserrat Medium"/>
              <a:cs typeface="Montserrat Medium"/>
              <a:sym typeface="Montserrat Medium"/>
            </a:endParaRPr>
          </a:p>
        </p:txBody>
      </p:sp>
      <p:pic>
        <p:nvPicPr>
          <p:cNvPr descr="Index of /news/newspoints/brand-logos/2020/Stacked" id="92" name="Google Shape;92;p17"/>
          <p:cNvPicPr preferRelativeResize="0"/>
          <p:nvPr/>
        </p:nvPicPr>
        <p:blipFill>
          <a:blip r:embed="rId3">
            <a:alphaModFix/>
          </a:blip>
          <a:stretch>
            <a:fillRect/>
          </a:stretch>
        </p:blipFill>
        <p:spPr>
          <a:xfrm>
            <a:off x="0" y="0"/>
            <a:ext cx="767203" cy="79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SOLUTION OVERVIEW</a:t>
            </a:r>
            <a:endParaRPr>
              <a:latin typeface="Montserrat ExtraBold"/>
              <a:ea typeface="Montserrat ExtraBold"/>
              <a:cs typeface="Montserrat ExtraBold"/>
              <a:sym typeface="Montserrat ExtraBold"/>
            </a:endParaRPr>
          </a:p>
        </p:txBody>
      </p:sp>
      <p:sp>
        <p:nvSpPr>
          <p:cNvPr id="98" name="Google Shape;9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 sz="1700">
                <a:latin typeface="Montserrat Medium"/>
                <a:ea typeface="Montserrat Medium"/>
                <a:cs typeface="Montserrat Medium"/>
                <a:sym typeface="Montserrat Medium"/>
              </a:rPr>
              <a:t>Data-driven demand prediction</a:t>
            </a:r>
            <a:endParaRPr sz="1700">
              <a:latin typeface="Montserrat Medium"/>
              <a:ea typeface="Montserrat Medium"/>
              <a:cs typeface="Montserrat Medium"/>
              <a:sym typeface="Montserrat Medium"/>
            </a:endParaRPr>
          </a:p>
          <a:p>
            <a:pPr indent="-336550" lvl="0" marL="457200" rtl="0" algn="l">
              <a:lnSpc>
                <a:spcPct val="95000"/>
              </a:lnSpc>
              <a:spcBef>
                <a:spcPts val="1200"/>
              </a:spcBef>
              <a:spcAft>
                <a:spcPts val="0"/>
              </a:spcAft>
              <a:buSzPts val="1700"/>
              <a:buFont typeface="Montserrat Medium"/>
              <a:buChar char="●"/>
            </a:pPr>
            <a:r>
              <a:rPr lang="en" sz="1700">
                <a:latin typeface="Montserrat Medium"/>
                <a:ea typeface="Montserrat Medium"/>
                <a:cs typeface="Montserrat Medium"/>
                <a:sym typeface="Montserrat Medium"/>
              </a:rPr>
              <a:t>Using historical ride data, we train a model to predict bike and dock demand at each station in New York City based on factors like time of day, day of the week, and season.</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Additional variables, such as weather and local events, can also be incorporated to enhance prediction accuracy.</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With Apache Spark, Databricks allows me to efficiently process and extract features from historical ride, weather, and holiday data. </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Additionally, the MLflow integration on Databricks makes it straightforward to track experiments, version models, and manage deployments, which will be essential as I iterate and improve the prediction model over time.</a:t>
            </a:r>
            <a:endParaRPr sz="1700">
              <a:latin typeface="Montserrat Medium"/>
              <a:ea typeface="Montserrat Medium"/>
              <a:cs typeface="Montserrat Medium"/>
              <a:sym typeface="Montserrat Medium"/>
            </a:endParaRPr>
          </a:p>
        </p:txBody>
      </p:sp>
      <p:pic>
        <p:nvPicPr>
          <p:cNvPr descr="Index of /news/newspoints/brand-logos/2020/Stacked" id="99" name="Google Shape;99;p18"/>
          <p:cNvPicPr preferRelativeResize="0"/>
          <p:nvPr/>
        </p:nvPicPr>
        <p:blipFill>
          <a:blip r:embed="rId3">
            <a:alphaModFix/>
          </a:blip>
          <a:stretch>
            <a:fillRect/>
          </a:stretch>
        </p:blipFill>
        <p:spPr>
          <a:xfrm>
            <a:off x="0" y="0"/>
            <a:ext cx="767203" cy="79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Dataproc Cluster Config</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used 1 Master N Workers config</a:t>
            </a:r>
            <a:endParaRPr/>
          </a:p>
          <a:p>
            <a:pPr indent="-342900" lvl="0" marL="457200" rtl="0" algn="l">
              <a:spcBef>
                <a:spcPts val="1200"/>
              </a:spcBef>
              <a:spcAft>
                <a:spcPts val="0"/>
              </a:spcAft>
              <a:buSzPts val="1800"/>
              <a:buChar char="●"/>
            </a:pPr>
            <a:r>
              <a:rPr lang="en"/>
              <a:t>Master Node: n2-standard-4</a:t>
            </a:r>
            <a:endParaRPr/>
          </a:p>
          <a:p>
            <a:pPr indent="-342900" lvl="0" marL="457200" rtl="0" algn="l">
              <a:spcBef>
                <a:spcPts val="0"/>
              </a:spcBef>
              <a:spcAft>
                <a:spcPts val="0"/>
              </a:spcAft>
              <a:buSzPts val="1800"/>
              <a:buChar char="●"/>
            </a:pPr>
            <a:r>
              <a:rPr lang="en"/>
              <a:t>Worker Nodes: We used 5 worker nodes with 4 cores each</a:t>
            </a:r>
            <a:endParaRPr/>
          </a:p>
          <a:p>
            <a:pPr indent="-342900" lvl="0" marL="457200" rtl="0" algn="l">
              <a:spcBef>
                <a:spcPts val="0"/>
              </a:spcBef>
              <a:spcAft>
                <a:spcPts val="0"/>
              </a:spcAft>
              <a:buSzPts val="1800"/>
              <a:buChar char="●"/>
            </a:pPr>
            <a:r>
              <a:rPr lang="en"/>
              <a:t>We uploaded all the dataset csv files (~320) (2013-2024) into GCP cloud storage bucket and </a:t>
            </a:r>
            <a:r>
              <a:rPr lang="en"/>
              <a:t>configured</a:t>
            </a:r>
            <a:r>
              <a:rPr lang="en"/>
              <a:t> this </a:t>
            </a:r>
            <a:r>
              <a:rPr lang="en"/>
              <a:t>bucket as  Cloud Storage staging bucket to Dataproc cluster</a:t>
            </a:r>
            <a:endParaRPr/>
          </a:p>
          <a:p>
            <a:pPr indent="-342900" lvl="0" marL="457200" rtl="0" algn="l">
              <a:spcBef>
                <a:spcPts val="0"/>
              </a:spcBef>
              <a:spcAft>
                <a:spcPts val="0"/>
              </a:spcAft>
              <a:buSzPts val="1800"/>
              <a:buChar char="●"/>
            </a:pPr>
            <a:r>
              <a:rPr lang="en"/>
              <a:t>We used </a:t>
            </a:r>
            <a:r>
              <a:rPr b="1" lang="en"/>
              <a:t>spark.sql.shuffle.partitions = 20 </a:t>
            </a:r>
            <a:r>
              <a:rPr lang="en"/>
              <a:t>during creation of spark session</a:t>
            </a:r>
            <a:r>
              <a:rPr b="1" lang="en"/>
              <a:t> </a:t>
            </a:r>
            <a:r>
              <a:rPr lang="en"/>
              <a:t>to match the total number of cores (5 workers × 4 cores). Ensures parallel shuffle stages are optimal.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Data Preprocessing</a:t>
            </a:r>
            <a:endParaRPr>
              <a:latin typeface="Montserrat ExtraBold"/>
              <a:ea typeface="Montserrat ExtraBold"/>
              <a:cs typeface="Montserrat ExtraBold"/>
              <a:sym typeface="Montserrat ExtraBold"/>
            </a:endParaRPr>
          </a:p>
        </p:txBody>
      </p:sp>
      <p:pic>
        <p:nvPicPr>
          <p:cNvPr descr="Index of /news/newspoints/brand-logos/2020/Stacked" id="111" name="Google Shape;111;p20"/>
          <p:cNvPicPr preferRelativeResize="0"/>
          <p:nvPr/>
        </p:nvPicPr>
        <p:blipFill>
          <a:blip r:embed="rId3">
            <a:alphaModFix/>
          </a:blip>
          <a:stretch>
            <a:fillRect/>
          </a:stretch>
        </p:blipFill>
        <p:spPr>
          <a:xfrm>
            <a:off x="0" y="0"/>
            <a:ext cx="767203" cy="792600"/>
          </a:xfrm>
          <a:prstGeom prst="rect">
            <a:avLst/>
          </a:prstGeom>
          <a:noFill/>
          <a:ln>
            <a:noFill/>
          </a:ln>
        </p:spPr>
      </p:pic>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 sz="1700">
                <a:latin typeface="Montserrat Medium"/>
                <a:ea typeface="Montserrat Medium"/>
                <a:cs typeface="Montserrat Medium"/>
                <a:sym typeface="Montserrat Medium"/>
              </a:rPr>
              <a:t>Schema Change Over time</a:t>
            </a:r>
            <a:endParaRPr sz="1700">
              <a:latin typeface="Montserrat Medium"/>
              <a:ea typeface="Montserrat Medium"/>
              <a:cs typeface="Montserrat Medium"/>
              <a:sym typeface="Montserrat Medium"/>
            </a:endParaRPr>
          </a:p>
          <a:p>
            <a:pPr indent="-336550" lvl="0" marL="457200" rtl="0" algn="l">
              <a:lnSpc>
                <a:spcPct val="95000"/>
              </a:lnSpc>
              <a:spcBef>
                <a:spcPts val="1200"/>
              </a:spcBef>
              <a:spcAft>
                <a:spcPts val="0"/>
              </a:spcAft>
              <a:buSzPts val="1700"/>
              <a:buFont typeface="Montserrat Medium"/>
              <a:buChar char="●"/>
            </a:pPr>
            <a:r>
              <a:rPr lang="en" sz="1700">
                <a:latin typeface="Montserrat Medium"/>
                <a:ea typeface="Montserrat Medium"/>
                <a:cs typeface="Montserrat Medium"/>
                <a:sym typeface="Montserrat Medium"/>
              </a:rPr>
              <a:t>After loading data into GCP, we first checked if the data </a:t>
            </a:r>
            <a:r>
              <a:rPr lang="en" sz="1700">
                <a:latin typeface="Montserrat Medium"/>
                <a:ea typeface="Montserrat Medium"/>
                <a:cs typeface="Montserrat Medium"/>
                <a:sym typeface="Montserrat Medium"/>
              </a:rPr>
              <a:t>across all csv files have same schema or not</a:t>
            </a:r>
            <a:r>
              <a:rPr lang="en" sz="1700">
                <a:latin typeface="Montserrat Medium"/>
                <a:ea typeface="Montserrat Medium"/>
                <a:cs typeface="Montserrat Medium"/>
                <a:sym typeface="Montserrat Medium"/>
              </a:rPr>
              <a:t>.</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During our analysis we found that the Citi Bike trip data had schema changes multiple times over the years</a:t>
            </a:r>
            <a:endParaRPr sz="1700">
              <a:latin typeface="Montserrat Medium"/>
              <a:ea typeface="Montserrat Medium"/>
              <a:cs typeface="Montserrat Medium"/>
              <a:sym typeface="Montserrat Medium"/>
            </a:endParaRPr>
          </a:p>
        </p:txBody>
      </p:sp>
      <p:pic>
        <p:nvPicPr>
          <p:cNvPr id="113" name="Google Shape;113;p20"/>
          <p:cNvPicPr preferRelativeResize="0"/>
          <p:nvPr/>
        </p:nvPicPr>
        <p:blipFill>
          <a:blip r:embed="rId4">
            <a:alphaModFix/>
          </a:blip>
          <a:stretch>
            <a:fillRect/>
          </a:stretch>
        </p:blipFill>
        <p:spPr>
          <a:xfrm>
            <a:off x="89450" y="2744475"/>
            <a:ext cx="3125825" cy="2051975"/>
          </a:xfrm>
          <a:prstGeom prst="rect">
            <a:avLst/>
          </a:prstGeom>
          <a:noFill/>
          <a:ln>
            <a:noFill/>
          </a:ln>
        </p:spPr>
      </p:pic>
      <p:pic>
        <p:nvPicPr>
          <p:cNvPr id="114" name="Google Shape;114;p20"/>
          <p:cNvPicPr preferRelativeResize="0"/>
          <p:nvPr/>
        </p:nvPicPr>
        <p:blipFill>
          <a:blip r:embed="rId5">
            <a:alphaModFix/>
          </a:blip>
          <a:stretch>
            <a:fillRect/>
          </a:stretch>
        </p:blipFill>
        <p:spPr>
          <a:xfrm>
            <a:off x="3140739" y="2744475"/>
            <a:ext cx="3187410" cy="2051975"/>
          </a:xfrm>
          <a:prstGeom prst="rect">
            <a:avLst/>
          </a:prstGeom>
          <a:noFill/>
          <a:ln>
            <a:noFill/>
          </a:ln>
        </p:spPr>
      </p:pic>
      <p:pic>
        <p:nvPicPr>
          <p:cNvPr id="115" name="Google Shape;115;p20"/>
          <p:cNvPicPr preferRelativeResize="0"/>
          <p:nvPr/>
        </p:nvPicPr>
        <p:blipFill>
          <a:blip r:embed="rId6">
            <a:alphaModFix/>
          </a:blip>
          <a:stretch>
            <a:fillRect/>
          </a:stretch>
        </p:blipFill>
        <p:spPr>
          <a:xfrm>
            <a:off x="6268525" y="2830388"/>
            <a:ext cx="2815849" cy="188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57500" y="458425"/>
            <a:ext cx="5240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latin typeface="Montserrat ExtraBold"/>
                <a:ea typeface="Montserrat ExtraBold"/>
                <a:cs typeface="Montserrat ExtraBold"/>
                <a:sym typeface="Montserrat ExtraBold"/>
              </a:rPr>
              <a:t>Data Preprocessing</a:t>
            </a:r>
            <a:endParaRPr>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a:latin typeface="Montserrat ExtraBold"/>
              <a:ea typeface="Montserrat ExtraBold"/>
              <a:cs typeface="Montserrat ExtraBold"/>
              <a:sym typeface="Montserrat ExtraBold"/>
            </a:endParaRPr>
          </a:p>
        </p:txBody>
      </p:sp>
      <p:pic>
        <p:nvPicPr>
          <p:cNvPr descr="Index of /news/newspoints/brand-logos/2020/Stacked" id="121" name="Google Shape;121;p21"/>
          <p:cNvPicPr preferRelativeResize="0"/>
          <p:nvPr/>
        </p:nvPicPr>
        <p:blipFill>
          <a:blip r:embed="rId3">
            <a:alphaModFix/>
          </a:blip>
          <a:stretch>
            <a:fillRect/>
          </a:stretch>
        </p:blipFill>
        <p:spPr>
          <a:xfrm>
            <a:off x="0" y="0"/>
            <a:ext cx="767203" cy="792600"/>
          </a:xfrm>
          <a:prstGeom prst="rect">
            <a:avLst/>
          </a:prstGeom>
          <a:noFill/>
          <a:ln>
            <a:noFill/>
          </a:ln>
        </p:spPr>
      </p:pic>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 sz="1700">
                <a:latin typeface="Montserrat Medium"/>
                <a:ea typeface="Montserrat Medium"/>
                <a:cs typeface="Montserrat Medium"/>
                <a:sym typeface="Montserrat Medium"/>
              </a:rPr>
              <a:t>Schema Change Over time</a:t>
            </a:r>
            <a:endParaRPr sz="1700">
              <a:latin typeface="Montserrat Medium"/>
              <a:ea typeface="Montserrat Medium"/>
              <a:cs typeface="Montserrat Medium"/>
              <a:sym typeface="Montserrat Medium"/>
            </a:endParaRPr>
          </a:p>
          <a:p>
            <a:pPr indent="-336550" lvl="0" marL="457200" rtl="0" algn="l">
              <a:lnSpc>
                <a:spcPct val="95000"/>
              </a:lnSpc>
              <a:spcBef>
                <a:spcPts val="1200"/>
              </a:spcBef>
              <a:spcAft>
                <a:spcPts val="0"/>
              </a:spcAft>
              <a:buSzPts val="1700"/>
              <a:buFont typeface="Montserrat Medium"/>
              <a:buChar char="●"/>
            </a:pPr>
            <a:r>
              <a:rPr lang="en" sz="1700">
                <a:latin typeface="Montserrat Medium"/>
                <a:ea typeface="Montserrat Medium"/>
                <a:cs typeface="Montserrat Medium"/>
                <a:sym typeface="Montserrat Medium"/>
              </a:rPr>
              <a:t>Based on our analysis, we used a predefined schema mapping to merge columns with different names into one</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We also found many null values in each</a:t>
            </a:r>
            <a:endParaRPr sz="1700">
              <a:latin typeface="Montserrat Medium"/>
              <a:ea typeface="Montserrat Medium"/>
              <a:cs typeface="Montserrat Medium"/>
              <a:sym typeface="Montserrat Medium"/>
            </a:endParaRPr>
          </a:p>
          <a:p>
            <a:pPr indent="0" lvl="0" marL="457200" rtl="0" algn="l">
              <a:lnSpc>
                <a:spcPct val="95000"/>
              </a:lnSpc>
              <a:spcBef>
                <a:spcPts val="0"/>
              </a:spcBef>
              <a:spcAft>
                <a:spcPts val="0"/>
              </a:spcAft>
              <a:buNone/>
            </a:pPr>
            <a:r>
              <a:rPr lang="en" sz="1700">
                <a:latin typeface="Montserrat Medium"/>
                <a:ea typeface="Montserrat Medium"/>
                <a:cs typeface="Montserrat Medium"/>
                <a:sym typeface="Montserrat Medium"/>
              </a:rPr>
              <a:t>column </a:t>
            </a:r>
            <a:r>
              <a:rPr lang="en" sz="1700">
                <a:latin typeface="Montserrat Medium"/>
                <a:ea typeface="Montserrat Medium"/>
                <a:cs typeface="Montserrat Medium"/>
                <a:sym typeface="Montserrat Medium"/>
              </a:rPr>
              <a:t>because</a:t>
            </a:r>
            <a:r>
              <a:rPr lang="en" sz="1700">
                <a:latin typeface="Montserrat Medium"/>
                <a:ea typeface="Montserrat Medium"/>
                <a:cs typeface="Montserrat Medium"/>
                <a:sym typeface="Montserrat Medium"/>
              </a:rPr>
              <a:t> of the schema changes</a:t>
            </a:r>
            <a:endParaRPr sz="1700">
              <a:latin typeface="Montserrat Medium"/>
              <a:ea typeface="Montserrat Medium"/>
              <a:cs typeface="Montserrat Medium"/>
              <a:sym typeface="Montserrat Medium"/>
            </a:endParaRPr>
          </a:p>
          <a:p>
            <a:pPr indent="0" lvl="0" marL="457200" rtl="0" algn="l">
              <a:lnSpc>
                <a:spcPct val="95000"/>
              </a:lnSpc>
              <a:spcBef>
                <a:spcPts val="0"/>
              </a:spcBef>
              <a:spcAft>
                <a:spcPts val="0"/>
              </a:spcAft>
              <a:buNone/>
            </a:pPr>
            <a:r>
              <a:rPr lang="en" sz="1700">
                <a:latin typeface="Montserrat Medium"/>
                <a:ea typeface="Montserrat Medium"/>
                <a:cs typeface="Montserrat Medium"/>
                <a:sym typeface="Montserrat Medium"/>
              </a:rPr>
              <a:t>over years</a:t>
            </a:r>
            <a:endParaRPr sz="1700">
              <a:latin typeface="Montserrat Medium"/>
              <a:ea typeface="Montserrat Medium"/>
              <a:cs typeface="Montserrat Medium"/>
              <a:sym typeface="Montserrat Medium"/>
            </a:endParaRPr>
          </a:p>
          <a:p>
            <a:pPr indent="-336550" lvl="0" marL="457200" rtl="0" algn="l">
              <a:lnSpc>
                <a:spcPct val="95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But for our task of demand prediction we are </a:t>
            </a:r>
            <a:endParaRPr sz="1700">
              <a:latin typeface="Montserrat Medium"/>
              <a:ea typeface="Montserrat Medium"/>
              <a:cs typeface="Montserrat Medium"/>
              <a:sym typeface="Montserrat Medium"/>
            </a:endParaRPr>
          </a:p>
          <a:p>
            <a:pPr indent="0" lvl="0" marL="457200" rtl="0" algn="l">
              <a:lnSpc>
                <a:spcPct val="95000"/>
              </a:lnSpc>
              <a:spcBef>
                <a:spcPts val="0"/>
              </a:spcBef>
              <a:spcAft>
                <a:spcPts val="0"/>
              </a:spcAft>
              <a:buNone/>
            </a:pPr>
            <a:r>
              <a:rPr lang="en" sz="1700">
                <a:latin typeface="Montserrat Medium"/>
                <a:ea typeface="Montserrat Medium"/>
                <a:cs typeface="Montserrat Medium"/>
                <a:sym typeface="Montserrat Medium"/>
              </a:rPr>
              <a:t>only using start time and start station </a:t>
            </a:r>
            <a:endParaRPr sz="1700">
              <a:latin typeface="Montserrat Medium"/>
              <a:ea typeface="Montserrat Medium"/>
              <a:cs typeface="Montserrat Medium"/>
              <a:sym typeface="Montserrat Medium"/>
            </a:endParaRPr>
          </a:p>
          <a:p>
            <a:pPr indent="0" lvl="0" marL="457200" rtl="0" algn="l">
              <a:lnSpc>
                <a:spcPct val="95000"/>
              </a:lnSpc>
              <a:spcBef>
                <a:spcPts val="0"/>
              </a:spcBef>
              <a:spcAft>
                <a:spcPts val="0"/>
              </a:spcAft>
              <a:buNone/>
            </a:pPr>
            <a:r>
              <a:rPr lang="en" sz="1700">
                <a:latin typeface="Montserrat Medium"/>
                <a:ea typeface="Montserrat Medium"/>
                <a:cs typeface="Montserrat Medium"/>
                <a:sym typeface="Montserrat Medium"/>
              </a:rPr>
              <a:t>information</a:t>
            </a:r>
            <a:endParaRPr sz="1700">
              <a:latin typeface="Montserrat Medium"/>
              <a:ea typeface="Montserrat Medium"/>
              <a:cs typeface="Montserrat Medium"/>
              <a:sym typeface="Montserrat Medium"/>
            </a:endParaRPr>
          </a:p>
        </p:txBody>
      </p:sp>
      <p:pic>
        <p:nvPicPr>
          <p:cNvPr id="123" name="Google Shape;123;p21"/>
          <p:cNvPicPr preferRelativeResize="0"/>
          <p:nvPr/>
        </p:nvPicPr>
        <p:blipFill>
          <a:blip r:embed="rId4">
            <a:alphaModFix/>
          </a:blip>
          <a:stretch>
            <a:fillRect/>
          </a:stretch>
        </p:blipFill>
        <p:spPr>
          <a:xfrm>
            <a:off x="5963475" y="1872450"/>
            <a:ext cx="3293725" cy="2925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